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29" r:id="rId5"/>
    <p:sldId id="333" r:id="rId6"/>
    <p:sldId id="334" r:id="rId7"/>
    <p:sldId id="335" r:id="rId8"/>
    <p:sldId id="349" r:id="rId9"/>
    <p:sldId id="350" r:id="rId10"/>
    <p:sldId id="351" r:id="rId11"/>
    <p:sldId id="256" r:id="rId12"/>
    <p:sldId id="331" r:id="rId13"/>
    <p:sldId id="352" r:id="rId14"/>
    <p:sldId id="353" r:id="rId15"/>
    <p:sldId id="354" r:id="rId16"/>
    <p:sldId id="356" r:id="rId17"/>
    <p:sldId id="355" r:id="rId18"/>
    <p:sldId id="357" r:id="rId19"/>
    <p:sldId id="358" r:id="rId20"/>
    <p:sldId id="297" r:id="rId21"/>
    <p:sldId id="290" r:id="rId22"/>
    <p:sldId id="288" r:id="rId23"/>
    <p:sldId id="270" r:id="rId24"/>
    <p:sldId id="289" r:id="rId25"/>
    <p:sldId id="282" r:id="rId26"/>
    <p:sldId id="359" r:id="rId2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66" autoAdjust="0"/>
  </p:normalViewPr>
  <p:slideViewPr>
    <p:cSldViewPr snapToGrid="0">
      <p:cViewPr varScale="1">
        <p:scale>
          <a:sx n="92" d="100"/>
          <a:sy n="92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A5AE42-7DC1-8140-9B13-146984FDEF22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F75F72-8950-AF4F-9381-1D26FB547EA1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775476F-A808-1F46-A368-07984F6DA2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9AB92-9836-C257-CDE9-210DBE2E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F03E59-3BA2-A063-B275-4F8170970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4EE14-8077-8120-45A7-ADDE84092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C66FB-2425-E55A-D4B6-1AF098023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63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508B3-521C-7AE6-7405-D0D0B7909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AD6E23-6B73-B9EB-3123-162B5C4B6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3DCBE0-2D86-271B-0B43-93288FA59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919C86-1989-9218-B64B-E6D7750E1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9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8A0C-865C-3EC6-13B4-580087EB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0030FC-B583-720A-E886-1F14EFC24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7C241E-BA25-22D1-9A31-686C5F067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7B543-A581-9633-DC65-52ABD4DD0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57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2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C503A-229B-4918-5269-BF7A9A904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A09CF9-87C0-D3F2-5668-65B0E8699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DE44C4-6872-6870-D701-FE304954A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61AC1-065A-53E0-26B5-182FBC95B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0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775476F-A808-1F46-A368-07984F6DA22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EAEFF-F951-640E-10C6-895D132CE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D34CE7-7638-3580-6F8C-39D06C608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4BBB3F-2FEC-02A4-DBB5-C48670B2E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B1579-EE26-E32F-7909-3F80FCD5D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4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E8CC8-9F01-4241-34E9-73FDC08B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9FC986-3738-DCA5-DDDF-1E688AA7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88A84D-9DA6-A1C2-7DBF-49E614676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1871DD-8704-B80C-6922-55CC8785FC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6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61F24-DCA0-51CC-14D2-4A935649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08AB32-FE1E-D092-2C5D-5F9E4B135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1A7A07-D750-ECCD-F396-7F242A9ED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8469F-928B-68A0-F929-3AFAC4341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775476F-A808-1F46-A368-07984F6DA22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79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68E13-65A1-138C-DFB4-3E4D61D1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949F91-C4A4-7F9C-96B7-5EDB12366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883FDB-7392-BDBF-21BB-5C0B11CE7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CA6A65-EA92-1755-6236-DA0660837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2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BCACA-E9B3-F1C0-FAE2-95719C7B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4F98AF-C95C-9A3B-70BF-7A911540E7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B20F6D-E49F-8AEF-94B7-632E8E529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61337B-A9FD-71FD-463C-26C45C31E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9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8176" y="1463040"/>
            <a:ext cx="6327648" cy="2180543"/>
          </a:xfrm>
          <a:noFill/>
        </p:spPr>
        <p:txBody>
          <a:bodyPr rtlCol="0"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11096" y="3995928"/>
            <a:ext cx="5321808" cy="824404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88" y="228600"/>
            <a:ext cx="9528048" cy="16002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32688" y="2770632"/>
            <a:ext cx="2487168" cy="3502152"/>
          </a:xfrm>
        </p:spPr>
        <p:txBody>
          <a:bodyPr lIns="91440" rIns="91440" rtlCol="0">
            <a:normAutofit/>
          </a:bodyPr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85616" y="2770632"/>
            <a:ext cx="7571232" cy="3392424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88" y="228600"/>
            <a:ext cx="9528048" cy="16002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32688" y="2432304"/>
            <a:ext cx="6163056" cy="3739896"/>
          </a:xfrm>
        </p:spPr>
        <p:txBody>
          <a:bodyPr lIns="91440" rIns="91440" rtlCol="0">
            <a:normAutofit/>
          </a:bodyPr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424928" y="2441448"/>
            <a:ext cx="4169664" cy="3703320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88" y="228600"/>
            <a:ext cx="9528048" cy="16002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41248" y="2770632"/>
            <a:ext cx="10515600" cy="3392424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632" y="822960"/>
            <a:ext cx="6327648" cy="2221992"/>
          </a:xfrm>
          <a:noFill/>
        </p:spPr>
        <p:txBody>
          <a:bodyPr rtlCol="0"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rtlCol="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DE6B3-9BA9-BC8F-C7DC-237688B8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5AE54B-B7DA-7742-5368-D39620C56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6CAA94-4B08-4B03-189C-2B5DAB31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E048-F274-4435-88F7-A48BA9B74824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903A2-A4EE-11A2-84A9-00E9382C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397A4-B6F2-D93C-095D-8B019F42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26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1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48" y="530352"/>
            <a:ext cx="5385816" cy="1810512"/>
          </a:xfrm>
        </p:spPr>
        <p:txBody>
          <a:bodyPr rtlCol="0" anchor="b">
            <a:normAutofit/>
          </a:bodyPr>
          <a:lstStyle>
            <a:lvl1pPr>
              <a:defRPr sz="4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32" name="내용 개체 틀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099048" y="2962656"/>
            <a:ext cx="5385816" cy="27066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buClr>
                <a:srgbClr val="73292A"/>
              </a:buClr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rgbClr val="73292A"/>
              </a:buClr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rgbClr val="73292A"/>
              </a:buCl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rgbClr val="73292A"/>
              </a:buCl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가 포함된 그림&#10;&#10;자동 생성된 설명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1912" y="2185416"/>
            <a:ext cx="9052560" cy="2487168"/>
          </a:xfrm>
          <a:noFill/>
        </p:spPr>
        <p:txBody>
          <a:bodyPr rtlCol="0"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92" y="722376"/>
            <a:ext cx="6419088" cy="2350008"/>
          </a:xfrm>
        </p:spPr>
        <p:txBody>
          <a:bodyPr rtlCol="0" anchor="b">
            <a:normAutofit/>
          </a:bodyPr>
          <a:lstStyle>
            <a:lvl1pPr algn="ctr">
              <a:defRPr sz="4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9" y="3931920"/>
            <a:ext cx="6419088" cy="1389888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/>
              <a:t>클릭하여 마스터 부제목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가 포함된 그림&#10;&#10;자동 생성된 설명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88" y="1408176"/>
            <a:ext cx="3392424" cy="401421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24144" y="1536192"/>
            <a:ext cx="5696712" cy="3758184"/>
          </a:xfrm>
        </p:spPr>
        <p:txBody>
          <a:bodyPr rtlCol="0">
            <a:normAutofit/>
          </a:bodyPr>
          <a:lstStyle>
            <a:lvl1pPr>
              <a:spcAft>
                <a:spcPts val="600"/>
              </a:spcAft>
              <a:buClr>
                <a:schemeClr val="accent2"/>
              </a:buClr>
              <a:defRPr sz="2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Clr>
                <a:schemeClr val="accent2"/>
              </a:buClr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buClr>
                <a:schemeClr val="accent2"/>
              </a:buClr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buClr>
                <a:schemeClr val="accent2"/>
              </a:buCl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buClr>
                <a:schemeClr val="accent2"/>
              </a:buCl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이 있는 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7048" y="2276856"/>
            <a:ext cx="9144000" cy="1508760"/>
          </a:xfrm>
          <a:noFill/>
        </p:spPr>
        <p:txBody>
          <a:bodyPr rtlCol="0"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841248"/>
          </a:xfrm>
          <a:noFill/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88" y="228600"/>
            <a:ext cx="9528048" cy="16002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32688" y="2523744"/>
            <a:ext cx="4864608" cy="3694176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84264" y="2523744"/>
            <a:ext cx="4864608" cy="3694176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1584" y="1408176"/>
            <a:ext cx="3392424" cy="401421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32688" y="685800"/>
            <a:ext cx="5276088" cy="1563624"/>
          </a:xfrm>
        </p:spPr>
        <p:txBody>
          <a:bodyPr rtlCol="0">
            <a:norm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0" name="내용 개체 틀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2688" y="2697480"/>
            <a:ext cx="5276088" cy="3483864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가 있는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3792" y="557784"/>
            <a:ext cx="6419088" cy="1929384"/>
          </a:xfrm>
        </p:spPr>
        <p:txBody>
          <a:bodyPr rtlCol="0" anchor="b">
            <a:normAutofit/>
          </a:bodyPr>
          <a:lstStyle>
            <a:lvl1pPr algn="ctr">
              <a:defRPr sz="4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93792" y="3328416"/>
            <a:ext cx="6419088" cy="2441448"/>
          </a:xfrm>
        </p:spPr>
        <p:txBody>
          <a:bodyPr rtlCol="0">
            <a:normAutofit/>
          </a:bodyPr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가 포함된 그림&#10;&#10;자동 생성된 설명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ll Sans Nova Light" panose="020F0302020204030204" pitchFamily="34" charset="0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  <p:sldLayoutId id="2147483686" r:id="rId14"/>
    <p:sldLayoutId id="2147483687" r:id="rId15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771" y="0"/>
            <a:ext cx="5385816" cy="2581933"/>
          </a:xfrm>
        </p:spPr>
        <p:txBody>
          <a:bodyPr rtlCol="0" anchor="b">
            <a:normAutofit fontScale="90000"/>
          </a:bodyPr>
          <a:lstStyle/>
          <a:p>
            <a:pPr rtl="0"/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월별 판매량 및 재고 </a:t>
            </a:r>
            <a:br>
              <a:rPr lang="en-US" altLang="ko-KR" dirty="0"/>
            </a:br>
            <a:r>
              <a:rPr lang="ko-KR" altLang="en-US" dirty="0"/>
              <a:t>손실 예측 분석 </a:t>
            </a:r>
            <a:br>
              <a:rPr lang="en-US" altLang="ko-KR" dirty="0"/>
            </a:br>
            <a:r>
              <a:rPr lang="ko-KR" altLang="en-US" dirty="0"/>
              <a:t>프로젝트 기획안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기간</a:t>
            </a:r>
            <a:r>
              <a:rPr lang="en-US" altLang="ko-KR" dirty="0"/>
              <a:t>: 2025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 </a:t>
            </a:r>
            <a:r>
              <a:rPr lang="en-US" altLang="ko-KR" dirty="0"/>
              <a:t>~ 3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ko" dirty="0"/>
          </a:p>
        </p:txBody>
      </p:sp>
      <p:pic>
        <p:nvPicPr>
          <p:cNvPr id="12" name="그림 개체 틀 11" descr="흰색과 분홍색 꽃 클로즈업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1771" y="2995295"/>
            <a:ext cx="5385816" cy="270662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rtl="0" eaLnBrk="1" fontAlgn="ctr" latinLnBrk="1" hangingPunct="1">
              <a:buNone/>
            </a:pPr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 err="1"/>
              <a:t>허재</a:t>
            </a:r>
            <a:r>
              <a:rPr lang="en-US" altLang="ko-KR" dirty="0"/>
              <a:t>,</a:t>
            </a:r>
            <a:r>
              <a:rPr lang="ko-KR" altLang="en-US" dirty="0" err="1"/>
              <a:t>이승배</a:t>
            </a:r>
            <a:r>
              <a:rPr lang="en-US" altLang="ko-KR" dirty="0"/>
              <a:t>,</a:t>
            </a:r>
            <a:r>
              <a:rPr lang="ko-KR" altLang="en-US" dirty="0" err="1"/>
              <a:t>신진섭</a:t>
            </a:r>
            <a:r>
              <a:rPr lang="en-US" altLang="ko-KR" dirty="0"/>
              <a:t>,</a:t>
            </a:r>
            <a:r>
              <a:rPr lang="ko-KR" altLang="en-US" dirty="0"/>
              <a:t>김용우</a:t>
            </a:r>
            <a:r>
              <a:rPr lang="en-US" altLang="ko-KR" dirty="0"/>
              <a:t>,</a:t>
            </a:r>
            <a:r>
              <a:rPr lang="ko-KR" altLang="en-US" dirty="0" err="1"/>
              <a:t>강현중</a:t>
            </a:r>
            <a:endParaRPr lang="en-US" altLang="ko-KR" dirty="0"/>
          </a:p>
          <a:p>
            <a:pPr rtl="0"/>
            <a:r>
              <a:rPr lang="ko-KR" altLang="en-US" b="1" dirty="0"/>
              <a:t>목표</a:t>
            </a:r>
            <a:r>
              <a:rPr lang="en-US" altLang="ko-KR" dirty="0"/>
              <a:t>:</a:t>
            </a:r>
          </a:p>
          <a:p>
            <a:pPr rtl="0"/>
            <a:r>
              <a:rPr lang="ko-KR" altLang="en-US" dirty="0"/>
              <a:t>월별 판매량 및 재고 손실 데이터를 분석하여 재고 손실 예측과 발주 최적화</a:t>
            </a:r>
            <a:r>
              <a:rPr lang="en-US" altLang="ko-KR" dirty="0"/>
              <a:t>, </a:t>
            </a:r>
            <a:r>
              <a:rPr lang="ko-KR" altLang="en-US" dirty="0"/>
              <a:t>재고 관리 효율성을 향상시키는 작업</a:t>
            </a:r>
            <a:r>
              <a:rPr lang="en-US" altLang="ko-KR" dirty="0"/>
              <a:t>“</a:t>
            </a:r>
          </a:p>
          <a:p>
            <a:pPr rtl="0"/>
            <a:r>
              <a:rPr lang="ko-KR" altLang="en-US" b="1" dirty="0"/>
              <a:t>프로젝트 기간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 </a:t>
            </a:r>
            <a:r>
              <a:rPr lang="en-US" altLang="ko-KR" dirty="0"/>
              <a:t>~ 3</a:t>
            </a:r>
            <a:r>
              <a:rPr lang="ko-KR" altLang="en-US" dirty="0"/>
              <a:t>월 </a:t>
            </a:r>
            <a:r>
              <a:rPr lang="en-US" altLang="ko-KR" dirty="0"/>
              <a:t>28</a:t>
            </a:r>
            <a:r>
              <a:rPr lang="ko-KR" altLang="en-US" dirty="0"/>
              <a:t>일 </a:t>
            </a:r>
            <a:r>
              <a:rPr lang="en-US" altLang="ko-KR" dirty="0"/>
              <a:t>(2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</a:p>
          <a:p>
            <a:pPr rtl="0"/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D0058-8274-8404-E082-8DD295CD3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9306199-50F6-6B7F-71B2-421F1F6E9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4073"/>
            <a:ext cx="12192000" cy="6231007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en-US" altLang="ko-KR" b="1" dirty="0"/>
              <a:t>3.2. </a:t>
            </a:r>
            <a:r>
              <a:rPr lang="ko-KR" altLang="en-US" b="1" dirty="0"/>
              <a:t>화면별 구성 요소</a:t>
            </a:r>
          </a:p>
          <a:p>
            <a:pPr algn="l">
              <a:buNone/>
            </a:pPr>
            <a:r>
              <a:rPr lang="en-US" altLang="ko-KR" b="1" dirty="0"/>
              <a:t>3.2.1. </a:t>
            </a:r>
            <a:r>
              <a:rPr lang="ko-KR" altLang="en-US" b="1" dirty="0"/>
              <a:t>메인 대시보드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상단 네비게이션 바</a:t>
            </a:r>
            <a:r>
              <a:rPr lang="en-US" altLang="ko-KR" dirty="0"/>
              <a:t>: </a:t>
            </a:r>
            <a:r>
              <a:rPr lang="ko-KR" altLang="en-US" dirty="0"/>
              <a:t>로고</a:t>
            </a:r>
            <a:r>
              <a:rPr lang="en-US" altLang="ko-KR" dirty="0"/>
              <a:t>, </a:t>
            </a:r>
            <a:r>
              <a:rPr lang="ko-KR" altLang="en-US" dirty="0"/>
              <a:t>메뉴</a:t>
            </a:r>
            <a:r>
              <a:rPr lang="en-US" altLang="ko-KR" dirty="0"/>
              <a:t>, </a:t>
            </a:r>
            <a:r>
              <a:rPr lang="ko-KR" altLang="en-US" dirty="0"/>
              <a:t>사용자 프로필 등의 정보가 표시됩니다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제품 리스트 및 검색 기능</a:t>
            </a:r>
            <a:r>
              <a:rPr lang="en-US" altLang="ko-KR" dirty="0"/>
              <a:t>: </a:t>
            </a:r>
            <a:r>
              <a:rPr lang="ko-KR" altLang="en-US" dirty="0"/>
              <a:t>사용자가 원하는 제품을 검색하고</a:t>
            </a:r>
            <a:r>
              <a:rPr lang="en-US" altLang="ko-KR" dirty="0"/>
              <a:t>, </a:t>
            </a:r>
            <a:r>
              <a:rPr lang="ko-KR" altLang="en-US" dirty="0"/>
              <a:t>목록에서 확인할 수 있습니다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예측 결과 카드</a:t>
            </a:r>
            <a:r>
              <a:rPr lang="en-US" altLang="ko-KR" dirty="0"/>
              <a:t>: </a:t>
            </a:r>
            <a:r>
              <a:rPr lang="ko-KR" altLang="en-US" dirty="0"/>
              <a:t>제품별 재고 손실 예측 값</a:t>
            </a:r>
            <a:r>
              <a:rPr lang="en-US" altLang="ko-KR" dirty="0"/>
              <a:t>, </a:t>
            </a:r>
            <a:r>
              <a:rPr lang="ko-KR" altLang="en-US" dirty="0"/>
              <a:t>변동률</a:t>
            </a:r>
            <a:r>
              <a:rPr lang="en-US" altLang="ko-KR" dirty="0"/>
              <a:t>, </a:t>
            </a:r>
            <a:r>
              <a:rPr lang="ko-KR" altLang="en-US" dirty="0"/>
              <a:t>신뢰도 등의 예측 결과를 카드 형식으로 제공합니다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차트 영역</a:t>
            </a:r>
            <a:r>
              <a:rPr lang="en-US" altLang="ko-KR" dirty="0"/>
              <a:t>: </a:t>
            </a:r>
            <a:r>
              <a:rPr lang="ko-KR" altLang="en-US" dirty="0"/>
              <a:t>월별 판매량</a:t>
            </a:r>
            <a:r>
              <a:rPr lang="en-US" altLang="ko-KR" dirty="0"/>
              <a:t>, </a:t>
            </a:r>
            <a:r>
              <a:rPr lang="ko-KR" altLang="en-US" dirty="0"/>
              <a:t>재고 손실 등을 시각화한 차트가 표시됩니다</a:t>
            </a:r>
            <a:r>
              <a:rPr lang="en-US" altLang="ko-KR" dirty="0"/>
              <a:t>.</a:t>
            </a:r>
          </a:p>
          <a:p>
            <a:pPr algn="l">
              <a:buNone/>
            </a:pPr>
            <a:r>
              <a:rPr lang="en-US" altLang="ko-KR" b="1" dirty="0"/>
              <a:t>3.2.2. </a:t>
            </a:r>
            <a:r>
              <a:rPr lang="ko-KR" altLang="en-US" b="1" dirty="0"/>
              <a:t>데이터 업로드 페이지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업로드 버튼</a:t>
            </a:r>
            <a:r>
              <a:rPr lang="en-US" altLang="ko-KR" dirty="0"/>
              <a:t>: </a:t>
            </a:r>
            <a:r>
              <a:rPr lang="ko-KR" altLang="en-US" dirty="0"/>
              <a:t>사용자가 </a:t>
            </a:r>
            <a:r>
              <a:rPr lang="en-US" altLang="ko-KR" dirty="0"/>
              <a:t>CSV </a:t>
            </a:r>
            <a:r>
              <a:rPr lang="ko-KR" altLang="en-US" dirty="0"/>
              <a:t>파일을 업로드할 수 있도록 버튼을 제공합니다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진행 상태 및 오류 메시지 표시</a:t>
            </a:r>
            <a:r>
              <a:rPr lang="en-US" altLang="ko-KR" dirty="0"/>
              <a:t>: </a:t>
            </a:r>
            <a:r>
              <a:rPr lang="ko-KR" altLang="en-US" dirty="0"/>
              <a:t>파일 업로드 진행 상황과 오류 메시지를 실시간으로 표시합니다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데이터 미리보기 영역</a:t>
            </a:r>
            <a:r>
              <a:rPr lang="en-US" altLang="ko-KR" dirty="0"/>
              <a:t>: </a:t>
            </a:r>
            <a:r>
              <a:rPr lang="ko-KR" altLang="en-US" dirty="0" err="1"/>
              <a:t>업로드된</a:t>
            </a:r>
            <a:r>
              <a:rPr lang="ko-KR" altLang="en-US" dirty="0"/>
              <a:t> 판매 데이터와 재고 손실 데이터를 미리 보기 형식으로 제공하여 사용자가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F52739-3A44-4844-1BCA-148DDA75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7C20DA-64CE-0C4E-455B-75D089782B6E}"/>
              </a:ext>
            </a:extLst>
          </p:cNvPr>
          <p:cNvSpPr txBox="1">
            <a:spLocks/>
          </p:cNvSpPr>
          <p:nvPr/>
        </p:nvSpPr>
        <p:spPr>
          <a:xfrm>
            <a:off x="0" y="252920"/>
            <a:ext cx="11484864" cy="1542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89920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66E4-683F-E1B9-CAC0-B2E3CCAF7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1AACA0E-1AC5-AFD8-4522-D0ED8CB3A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36617"/>
            <a:ext cx="12192000" cy="4568463"/>
          </a:xfrm>
        </p:spPr>
        <p:txBody>
          <a:bodyPr>
            <a:normAutofit/>
          </a:bodyPr>
          <a:lstStyle/>
          <a:p>
            <a:pPr algn="l">
              <a:buNone/>
            </a:pPr>
            <a:endParaRPr lang="en-US" altLang="ko-KR" b="1" dirty="0"/>
          </a:p>
          <a:p>
            <a:pPr algn="l">
              <a:buNone/>
            </a:pPr>
            <a:r>
              <a:rPr lang="en-US" altLang="ko-KR" b="1" dirty="0"/>
              <a:t>3.2.3. </a:t>
            </a:r>
            <a:r>
              <a:rPr lang="ko-KR" altLang="en-US" b="1" dirty="0"/>
              <a:t>모델 설정 및 결과 페이지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모델 파라미터 설정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학습률</a:t>
            </a:r>
            <a:r>
              <a:rPr lang="en-US" altLang="ko-KR" dirty="0"/>
              <a:t>, </a:t>
            </a:r>
            <a:r>
              <a:rPr lang="ko-KR" altLang="en-US" dirty="0" err="1"/>
              <a:t>에포크</a:t>
            </a:r>
            <a:r>
              <a:rPr lang="ko-KR" altLang="en-US" dirty="0"/>
              <a:t> 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진행 상태 표시</a:t>
            </a:r>
            <a:r>
              <a:rPr lang="en-US" altLang="ko-KR" b="1" dirty="0"/>
              <a:t>:</a:t>
            </a:r>
            <a:r>
              <a:rPr lang="ko-KR" altLang="en-US" dirty="0"/>
              <a:t> 실시간 학습 진행 상황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예측 결과 리포트</a:t>
            </a:r>
            <a:r>
              <a:rPr lang="en-US" altLang="ko-KR" b="1" dirty="0"/>
              <a:t>:</a:t>
            </a:r>
            <a:r>
              <a:rPr lang="ko-KR" altLang="en-US" dirty="0"/>
              <a:t> 예측 결과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, </a:t>
            </a:r>
            <a:r>
              <a:rPr lang="ko-KR" altLang="en-US" dirty="0"/>
              <a:t>통계 수치 제공</a:t>
            </a:r>
          </a:p>
          <a:p>
            <a:pPr algn="l">
              <a:buNone/>
            </a:pPr>
            <a:r>
              <a:rPr lang="en-US" altLang="ko-KR" b="1" dirty="0"/>
              <a:t>3.2.4. </a:t>
            </a:r>
            <a:r>
              <a:rPr lang="ko-KR" altLang="en-US" b="1" dirty="0"/>
              <a:t>사용자 관리 및 설정 페이지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로그인</a:t>
            </a:r>
            <a:r>
              <a:rPr lang="en-US" altLang="ko-KR" b="1" dirty="0"/>
              <a:t>/</a:t>
            </a:r>
            <a:r>
              <a:rPr lang="ko-KR" altLang="en-US" b="1" dirty="0"/>
              <a:t>회원가입 폼</a:t>
            </a:r>
            <a:endParaRPr lang="ko-KR" alt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프로필 수정 기능</a:t>
            </a:r>
            <a:endParaRPr lang="ko-KR" alt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계정 보안 설정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323402-A60A-4B8F-072B-6087D3F5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115DE1-234F-299D-B78E-71864CA144AE}"/>
              </a:ext>
            </a:extLst>
          </p:cNvPr>
          <p:cNvSpPr txBox="1">
            <a:spLocks/>
          </p:cNvSpPr>
          <p:nvPr/>
        </p:nvSpPr>
        <p:spPr>
          <a:xfrm>
            <a:off x="0" y="252920"/>
            <a:ext cx="11484864" cy="1542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254702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8E757-DB5C-1D0C-1639-8726BB734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68D7D-4FFA-785D-57A5-0F28B728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6" y="74815"/>
            <a:ext cx="7489768" cy="1461377"/>
          </a:xfrm>
          <a:noFill/>
        </p:spPr>
        <p:txBody>
          <a:bodyPr rtlCol="0">
            <a:normAutofit/>
          </a:bodyPr>
          <a:lstStyle/>
          <a:p>
            <a:pPr algn="l"/>
            <a:r>
              <a:rPr lang="en-US" altLang="ko-KR" dirty="0"/>
              <a:t>4. </a:t>
            </a:r>
            <a:r>
              <a:rPr lang="ko-KR" altLang="en-US" dirty="0"/>
              <a:t>데이터베이스 설계 문서 </a:t>
            </a:r>
            <a:r>
              <a:rPr lang="en-US" altLang="ko-KR" dirty="0"/>
              <a:t>(Database Schema Design)</a:t>
            </a:r>
            <a:endParaRPr lang="ko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0B011A-3FD4-6AF9-EB3C-2B6CB3A30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316" y="3549535"/>
            <a:ext cx="7489768" cy="3308465"/>
          </a:xfrm>
          <a:noFill/>
        </p:spPr>
        <p:txBody>
          <a:bodyPr rtlCol="0">
            <a:noAutofit/>
          </a:bodyPr>
          <a:lstStyle/>
          <a:p>
            <a:pPr algn="l">
              <a:buNone/>
            </a:pPr>
            <a:r>
              <a:rPr lang="en-US" altLang="ko-KR" sz="2500" dirty="0"/>
              <a:t>4.1. </a:t>
            </a:r>
            <a:r>
              <a:rPr lang="ko-KR" altLang="en-US" sz="2500" dirty="0"/>
              <a:t>주요 테이블 및 컬럼 정의</a:t>
            </a:r>
            <a:endParaRPr lang="en-US" altLang="ko-KR" sz="2500" dirty="0"/>
          </a:p>
          <a:p>
            <a:pPr algn="l">
              <a:buNone/>
            </a:pPr>
            <a:r>
              <a:rPr lang="en-US" altLang="ko-KR" sz="2500" b="1" dirty="0"/>
              <a:t>4.1.1. User </a:t>
            </a:r>
            <a:r>
              <a:rPr lang="ko-KR" altLang="en-US" sz="2500" b="1" dirty="0"/>
              <a:t>테이블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/>
              <a:t>id:</a:t>
            </a:r>
            <a:r>
              <a:rPr lang="en-US" altLang="ko-KR" sz="2500" dirty="0"/>
              <a:t> Primary Key, Auto Increment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/>
              <a:t>username:</a:t>
            </a:r>
            <a:r>
              <a:rPr lang="en-US" altLang="ko-KR" sz="2500" dirty="0"/>
              <a:t> </a:t>
            </a:r>
            <a:r>
              <a:rPr lang="ko-KR" altLang="en-US" sz="2500" dirty="0"/>
              <a:t>고유 사용자 이름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/>
              <a:t>email:</a:t>
            </a:r>
            <a:r>
              <a:rPr lang="en-US" altLang="ko-KR" sz="2500" dirty="0"/>
              <a:t> </a:t>
            </a:r>
            <a:r>
              <a:rPr lang="ko-KR" altLang="en-US" sz="2500" dirty="0"/>
              <a:t>사용자 이메일 </a:t>
            </a:r>
            <a:r>
              <a:rPr lang="en-US" altLang="ko-KR" sz="2500" dirty="0"/>
              <a:t>(Unique)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 err="1"/>
              <a:t>password_hash</a:t>
            </a:r>
            <a:r>
              <a:rPr lang="en-US" altLang="ko-KR" sz="2500" b="1" dirty="0"/>
              <a:t>:</a:t>
            </a:r>
            <a:r>
              <a:rPr lang="en-US" altLang="ko-KR" sz="2500" dirty="0"/>
              <a:t> </a:t>
            </a:r>
            <a:r>
              <a:rPr lang="ko-KR" altLang="en-US" sz="2500" dirty="0"/>
              <a:t>암호화된 비밀번호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 err="1"/>
              <a:t>date_joined</a:t>
            </a:r>
            <a:r>
              <a:rPr lang="en-US" altLang="ko-KR" sz="2500" b="1" dirty="0"/>
              <a:t>:</a:t>
            </a:r>
            <a:r>
              <a:rPr lang="en-US" altLang="ko-KR" sz="2500" dirty="0"/>
              <a:t> </a:t>
            </a:r>
            <a:r>
              <a:rPr lang="ko-KR" altLang="en-US" sz="2500" dirty="0"/>
              <a:t>가입 일자</a:t>
            </a:r>
          </a:p>
          <a:p>
            <a:pPr algn="l">
              <a:buNone/>
            </a:pPr>
            <a:endParaRPr lang="ko-KR" altLang="en-US" sz="2500" dirty="0"/>
          </a:p>
        </p:txBody>
      </p:sp>
      <p:pic>
        <p:nvPicPr>
          <p:cNvPr id="9" name="그림 개체 틀 5" descr="주황색 꽃들">
            <a:extLst>
              <a:ext uri="{FF2B5EF4-FFF2-40B4-BE49-F238E27FC236}">
                <a16:creationId xmlns:a16="http://schemas.microsoft.com/office/drawing/2014/main" id="{59E06625-ED43-7D79-93EA-9BF17D1919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169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009A8-BA92-CC89-BF7E-FC3658CE5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B84610D-40BE-29D7-0008-F36C1557A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2138"/>
            <a:ext cx="12192000" cy="6317673"/>
          </a:xfrm>
        </p:spPr>
        <p:txBody>
          <a:bodyPr>
            <a:noAutofit/>
          </a:bodyPr>
          <a:lstStyle/>
          <a:p>
            <a:pPr algn="l">
              <a:buNone/>
            </a:pPr>
            <a:r>
              <a:rPr lang="en-US" altLang="ko-KR" sz="2500" b="1" dirty="0"/>
              <a:t>4.1.2. Product </a:t>
            </a:r>
            <a:r>
              <a:rPr lang="ko-KR" altLang="en-US" sz="2500" b="1" dirty="0"/>
              <a:t>테이블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/>
              <a:t>id</a:t>
            </a:r>
            <a:r>
              <a:rPr lang="en-US" altLang="ko-KR" sz="2500" dirty="0"/>
              <a:t>: Primary Key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/>
              <a:t>name</a:t>
            </a:r>
            <a:r>
              <a:rPr lang="en-US" altLang="ko-KR" sz="2500" dirty="0"/>
              <a:t>: </a:t>
            </a:r>
            <a:r>
              <a:rPr lang="ko-KR" altLang="en-US" sz="2500" dirty="0"/>
              <a:t>제품 이름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/>
              <a:t>category</a:t>
            </a:r>
            <a:r>
              <a:rPr lang="en-US" altLang="ko-KR" sz="2500" dirty="0"/>
              <a:t>: </a:t>
            </a:r>
            <a:r>
              <a:rPr lang="ko-KR" altLang="en-US" sz="2500" dirty="0"/>
              <a:t>제품 카테고리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/>
              <a:t>supplier</a:t>
            </a:r>
            <a:r>
              <a:rPr lang="en-US" altLang="ko-KR" sz="2500" dirty="0"/>
              <a:t>: </a:t>
            </a:r>
            <a:r>
              <a:rPr lang="ko-KR" altLang="en-US" sz="2500" dirty="0"/>
              <a:t>공급 업체 정보</a:t>
            </a:r>
          </a:p>
          <a:p>
            <a:pPr algn="l">
              <a:buNone/>
            </a:pPr>
            <a:r>
              <a:rPr lang="en-US" altLang="ko-KR" sz="2500" b="1" dirty="0"/>
              <a:t>4.1.3. </a:t>
            </a:r>
            <a:r>
              <a:rPr lang="en-US" altLang="ko-KR" sz="2500" b="1" dirty="0" err="1"/>
              <a:t>SalesData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테이블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/>
              <a:t>id</a:t>
            </a:r>
            <a:r>
              <a:rPr lang="en-US" altLang="ko-KR" sz="2500" dirty="0"/>
              <a:t>: Primary Key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 err="1"/>
              <a:t>product_id</a:t>
            </a:r>
            <a:r>
              <a:rPr lang="en-US" altLang="ko-KR" sz="2500" dirty="0"/>
              <a:t>: Foreign Key (Product </a:t>
            </a:r>
            <a:r>
              <a:rPr lang="ko-KR" altLang="en-US" sz="2500" dirty="0"/>
              <a:t>테이블 참조</a:t>
            </a:r>
            <a:r>
              <a:rPr lang="en-US" altLang="ko-KR" sz="2500" dirty="0"/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/>
              <a:t>date</a:t>
            </a:r>
            <a:r>
              <a:rPr lang="en-US" altLang="ko-KR" sz="2500" dirty="0"/>
              <a:t>: </a:t>
            </a:r>
            <a:r>
              <a:rPr lang="ko-KR" altLang="en-US" sz="2500" dirty="0"/>
              <a:t>판매 날짜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 err="1"/>
              <a:t>quantity_sold</a:t>
            </a:r>
            <a:r>
              <a:rPr lang="en-US" altLang="ko-KR" sz="2500" dirty="0"/>
              <a:t>: </a:t>
            </a:r>
            <a:r>
              <a:rPr lang="ko-KR" altLang="en-US" sz="2500" dirty="0"/>
              <a:t>판매량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/>
              <a:t>price</a:t>
            </a:r>
            <a:r>
              <a:rPr lang="en-US" altLang="ko-KR" sz="2500" dirty="0"/>
              <a:t>: </a:t>
            </a:r>
            <a:r>
              <a:rPr lang="ko-KR" altLang="en-US" sz="2500" dirty="0"/>
              <a:t>판매 가격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 err="1"/>
              <a:t>stock_loss</a:t>
            </a:r>
            <a:r>
              <a:rPr lang="en-US" altLang="ko-KR" sz="2500" dirty="0"/>
              <a:t>: </a:t>
            </a:r>
            <a:r>
              <a:rPr lang="ko-KR" altLang="en-US" sz="2500" dirty="0"/>
              <a:t>재고 </a:t>
            </a:r>
            <a:r>
              <a:rPr lang="ko-KR" altLang="en-US" sz="2500" dirty="0" err="1"/>
              <a:t>손실량</a:t>
            </a:r>
            <a:endParaRPr lang="ko-KR" altLang="en-US" sz="25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500" b="1" dirty="0"/>
              <a:t>revenue</a:t>
            </a:r>
            <a:r>
              <a:rPr lang="en-US" altLang="ko-KR" sz="2500" dirty="0"/>
              <a:t>: </a:t>
            </a:r>
            <a:r>
              <a:rPr lang="ko-KR" altLang="en-US" sz="2500" dirty="0"/>
              <a:t>매출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418F2B-6A4F-B133-1B9B-47A7E8D7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994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512AD-6177-A696-137F-8FFC4AFA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F20862E-6D95-6CEA-61C0-BC5BA3F19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0822"/>
            <a:ext cx="12192000" cy="6264259"/>
          </a:xfrm>
        </p:spPr>
        <p:txBody>
          <a:bodyPr>
            <a:normAutofit lnSpcReduction="10000"/>
          </a:bodyPr>
          <a:lstStyle/>
          <a:p>
            <a:pPr algn="l">
              <a:buNone/>
            </a:pPr>
            <a:r>
              <a:rPr lang="en-US" altLang="ko-KR" b="1" dirty="0"/>
              <a:t>4.1.4. Prediction </a:t>
            </a:r>
            <a:r>
              <a:rPr lang="ko-KR" altLang="en-US" b="1" dirty="0"/>
              <a:t>테이블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/>
              <a:t>id</a:t>
            </a:r>
            <a:r>
              <a:rPr lang="en-US" altLang="ko-KR" dirty="0"/>
              <a:t>: Primary Key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 err="1"/>
              <a:t>product_id</a:t>
            </a:r>
            <a:r>
              <a:rPr lang="en-US" altLang="ko-KR" dirty="0"/>
              <a:t>: Foreign Key (Product </a:t>
            </a:r>
            <a:r>
              <a:rPr lang="ko-KR" altLang="en-US" dirty="0"/>
              <a:t>테이블 참조</a:t>
            </a:r>
            <a:r>
              <a:rPr lang="en-US" altLang="ko-KR" dirty="0"/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 err="1"/>
              <a:t>predicted_date</a:t>
            </a:r>
            <a:r>
              <a:rPr lang="en-US" altLang="ko-KR" dirty="0"/>
              <a:t>: </a:t>
            </a:r>
            <a:r>
              <a:rPr lang="ko-KR" altLang="en-US" dirty="0"/>
              <a:t>예측 기준 날짜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 err="1"/>
              <a:t>predicted_sales</a:t>
            </a:r>
            <a:r>
              <a:rPr lang="en-US" altLang="ko-KR" dirty="0"/>
              <a:t>: </a:t>
            </a:r>
            <a:r>
              <a:rPr lang="ko-KR" altLang="en-US" dirty="0"/>
              <a:t>예측 판매량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 err="1"/>
              <a:t>model_used</a:t>
            </a:r>
            <a:r>
              <a:rPr lang="en-US" altLang="ko-KR" dirty="0"/>
              <a:t>: </a:t>
            </a:r>
            <a:r>
              <a:rPr lang="ko-KR" altLang="en-US" dirty="0"/>
              <a:t>사용된 </a:t>
            </a:r>
            <a:r>
              <a:rPr lang="en-US" altLang="ko-KR" dirty="0"/>
              <a:t>ML </a:t>
            </a:r>
            <a:r>
              <a:rPr lang="ko-KR" altLang="en-US" dirty="0"/>
              <a:t>모델 정보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Ridge Regression,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/>
              <a:t>accuracy</a:t>
            </a:r>
            <a:r>
              <a:rPr lang="en-US" altLang="ko-KR" dirty="0"/>
              <a:t>: </a:t>
            </a:r>
            <a:r>
              <a:rPr lang="ko-KR" altLang="en-US" dirty="0"/>
              <a:t>예측 신뢰도 </a:t>
            </a:r>
            <a:r>
              <a:rPr lang="en-US" altLang="ko-KR" dirty="0"/>
              <a:t>/ </a:t>
            </a:r>
            <a:r>
              <a:rPr lang="ko-KR" altLang="en-US" dirty="0"/>
              <a:t>오차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 err="1"/>
              <a:t>created_at</a:t>
            </a:r>
            <a:r>
              <a:rPr lang="en-US" altLang="ko-KR" dirty="0"/>
              <a:t>: </a:t>
            </a:r>
            <a:r>
              <a:rPr lang="ko-KR" altLang="en-US" dirty="0"/>
              <a:t>예측 실행 시간</a:t>
            </a:r>
          </a:p>
          <a:p>
            <a:pPr algn="l">
              <a:buNone/>
            </a:pPr>
            <a:r>
              <a:rPr lang="en-US" altLang="ko-KR" b="1" dirty="0"/>
              <a:t>4.1.5. Upload </a:t>
            </a:r>
            <a:r>
              <a:rPr lang="ko-KR" altLang="en-US" b="1" dirty="0"/>
              <a:t>테이블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/>
              <a:t>id</a:t>
            </a:r>
            <a:r>
              <a:rPr lang="en-US" altLang="ko-KR" dirty="0"/>
              <a:t>: Primary Key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 err="1"/>
              <a:t>user_id</a:t>
            </a:r>
            <a:r>
              <a:rPr lang="en-US" altLang="ko-KR" dirty="0"/>
              <a:t>: Foreign Key (User </a:t>
            </a:r>
            <a:r>
              <a:rPr lang="ko-KR" altLang="en-US" dirty="0"/>
              <a:t>테이블 참조</a:t>
            </a:r>
            <a:r>
              <a:rPr lang="en-US" altLang="ko-KR" dirty="0"/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 err="1"/>
              <a:t>file_path</a:t>
            </a:r>
            <a:r>
              <a:rPr lang="en-US" altLang="ko-KR" dirty="0"/>
              <a:t>: </a:t>
            </a:r>
            <a:r>
              <a:rPr lang="ko-KR" altLang="en-US" dirty="0"/>
              <a:t>업로드 파일 경로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 err="1"/>
              <a:t>uploaded_at</a:t>
            </a:r>
            <a:r>
              <a:rPr lang="en-US" altLang="ko-KR" dirty="0"/>
              <a:t>: </a:t>
            </a:r>
            <a:r>
              <a:rPr lang="ko-KR" altLang="en-US" dirty="0"/>
              <a:t>업로드 일자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/>
              <a:t>status</a:t>
            </a:r>
            <a:r>
              <a:rPr lang="en-US" altLang="ko-KR" dirty="0"/>
              <a:t>: </a:t>
            </a:r>
            <a:r>
              <a:rPr lang="ko-KR" altLang="en-US" dirty="0"/>
              <a:t>처리 상태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대기</a:t>
            </a:r>
            <a:r>
              <a:rPr lang="en-US" altLang="ko-KR" dirty="0"/>
              <a:t>, </a:t>
            </a:r>
            <a:r>
              <a:rPr lang="ko-KR" altLang="en-US" dirty="0"/>
              <a:t>처리완료</a:t>
            </a:r>
            <a:r>
              <a:rPr lang="en-US" altLang="ko-KR" dirty="0"/>
              <a:t>, </a:t>
            </a:r>
            <a:r>
              <a:rPr lang="ko-KR" altLang="en-US" dirty="0"/>
              <a:t>오류 등</a:t>
            </a:r>
            <a:r>
              <a:rPr lang="en-US" altLang="ko-KR" dirty="0"/>
              <a:t>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A104A6-9878-9CA7-ED8A-90159EF3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AC266C-0F9F-BF3E-D028-AE9F9FE341DA}"/>
              </a:ext>
            </a:extLst>
          </p:cNvPr>
          <p:cNvSpPr txBox="1">
            <a:spLocks/>
          </p:cNvSpPr>
          <p:nvPr/>
        </p:nvSpPr>
        <p:spPr>
          <a:xfrm>
            <a:off x="0" y="252920"/>
            <a:ext cx="11484864" cy="1542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346548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8EDF-2096-D3DD-14F3-E9B1D1408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973D571-D6A0-A6F9-5A4F-561D139D9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81396"/>
            <a:ext cx="12192000" cy="5823685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en-US" altLang="ko-KR" b="1" dirty="0"/>
              <a:t>4.2. </a:t>
            </a:r>
            <a:r>
              <a:rPr lang="ko-KR" altLang="en-US" b="1" dirty="0"/>
              <a:t>데이터베이스 관계 </a:t>
            </a:r>
            <a:r>
              <a:rPr lang="en-US" altLang="ko-KR" b="1" dirty="0"/>
              <a:t>(ERD)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/>
              <a:t>User – Upload</a:t>
            </a:r>
            <a:r>
              <a:rPr lang="en-US" altLang="ko-KR" dirty="0"/>
              <a:t>: 1 : N (</a:t>
            </a:r>
            <a:r>
              <a:rPr lang="ko-KR" altLang="en-US" dirty="0"/>
              <a:t>한 사용자가 여러 파일을 업로드 가능</a:t>
            </a:r>
            <a:r>
              <a:rPr lang="en-US" altLang="ko-KR" dirty="0"/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/>
              <a:t>Product – </a:t>
            </a:r>
            <a:r>
              <a:rPr lang="en-US" altLang="ko-KR" b="1" dirty="0" err="1"/>
              <a:t>SalesData</a:t>
            </a:r>
            <a:r>
              <a:rPr lang="en-US" altLang="ko-KR" dirty="0"/>
              <a:t>: 1 : N (</a:t>
            </a:r>
            <a:r>
              <a:rPr lang="ko-KR" altLang="en-US" dirty="0"/>
              <a:t>한 제품에 대해 여러 판매 데이터 기록</a:t>
            </a:r>
            <a:r>
              <a:rPr lang="en-US" altLang="ko-KR" dirty="0"/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/>
              <a:t>Product – </a:t>
            </a:r>
            <a:r>
              <a:rPr lang="en-US" altLang="ko-KR" b="1" dirty="0" err="1"/>
              <a:t>InventoryLoss</a:t>
            </a:r>
            <a:r>
              <a:rPr lang="en-US" altLang="ko-KR" dirty="0"/>
              <a:t>: 1 : N (</a:t>
            </a:r>
            <a:r>
              <a:rPr lang="ko-KR" altLang="en-US" dirty="0"/>
              <a:t>한 제품에 대해 여러 재고 손실 기록</a:t>
            </a:r>
            <a:r>
              <a:rPr lang="en-US" altLang="ko-KR" dirty="0"/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/>
              <a:t>Product – </a:t>
            </a:r>
            <a:r>
              <a:rPr lang="en-US" altLang="ko-KR" b="1" dirty="0" err="1"/>
              <a:t>OrderPrediction</a:t>
            </a:r>
            <a:r>
              <a:rPr lang="en-US" altLang="ko-KR" dirty="0"/>
              <a:t>: 1 : N (</a:t>
            </a:r>
            <a:r>
              <a:rPr lang="ko-KR" altLang="en-US" dirty="0"/>
              <a:t>한 제품에 대해 여러 발주 예측 기록</a:t>
            </a:r>
            <a:r>
              <a:rPr lang="en-US" altLang="ko-KR" dirty="0"/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dirty="0"/>
              <a:t>ERD </a:t>
            </a:r>
            <a:r>
              <a:rPr lang="ko-KR" altLang="en-US" dirty="0"/>
              <a:t>예시</a:t>
            </a:r>
            <a:r>
              <a:rPr lang="en-US" altLang="ko-KR" dirty="0"/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dirty="0"/>
              <a:t>[User] 1---N [Upload]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dirty="0"/>
              <a:t>[Product] 1---N [</a:t>
            </a:r>
            <a:r>
              <a:rPr lang="en-US" altLang="ko-KR" dirty="0" err="1"/>
              <a:t>SalesData</a:t>
            </a:r>
            <a:r>
              <a:rPr lang="en-US" altLang="ko-KR" dirty="0"/>
              <a:t>]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dirty="0"/>
              <a:t>[Product] 1---N [</a:t>
            </a:r>
            <a:r>
              <a:rPr lang="en-US" altLang="ko-KR" dirty="0" err="1"/>
              <a:t>InventoryLoss</a:t>
            </a:r>
            <a:r>
              <a:rPr lang="en-US" altLang="ko-KR" dirty="0"/>
              <a:t>]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dirty="0"/>
              <a:t>[Product] 1---N [</a:t>
            </a:r>
            <a:r>
              <a:rPr lang="en-US" altLang="ko-KR" dirty="0" err="1"/>
              <a:t>OrderPrediction</a:t>
            </a:r>
            <a:r>
              <a:rPr lang="en-US" altLang="ko-KR" dirty="0"/>
              <a:t>]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5147BC-7695-283A-54CE-083DB3BA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7F394A-2942-6671-5C7A-73DDCF3CF54B}"/>
              </a:ext>
            </a:extLst>
          </p:cNvPr>
          <p:cNvSpPr txBox="1">
            <a:spLocks/>
          </p:cNvSpPr>
          <p:nvPr/>
        </p:nvSpPr>
        <p:spPr>
          <a:xfrm>
            <a:off x="0" y="252920"/>
            <a:ext cx="11484864" cy="1542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132503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C5DFA-B06B-E212-6D9E-9BF8E3A1E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CF2FDF5-15A6-512D-595F-A39CCFF49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81396"/>
            <a:ext cx="12192000" cy="5823685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en-US" altLang="ko-KR" b="1" dirty="0"/>
              <a:t>4.3. </a:t>
            </a:r>
            <a:r>
              <a:rPr lang="ko-KR" altLang="en-US" b="1" dirty="0"/>
              <a:t>데이터베이스 고려사항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인덱스 최적화</a:t>
            </a:r>
            <a:r>
              <a:rPr lang="en-US" altLang="ko-KR" dirty="0"/>
              <a:t>: </a:t>
            </a:r>
            <a:r>
              <a:rPr lang="ko-KR" altLang="en-US" dirty="0"/>
              <a:t>자주 조회되는 컬럼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제품 </a:t>
            </a:r>
            <a:r>
              <a:rPr lang="en-US" altLang="ko-KR" dirty="0"/>
              <a:t>ID, </a:t>
            </a:r>
            <a:r>
              <a:rPr lang="ko-KR" altLang="en-US" dirty="0"/>
              <a:t>날짜</a:t>
            </a:r>
            <a:r>
              <a:rPr lang="en-US" altLang="ko-KR" dirty="0"/>
              <a:t>)</a:t>
            </a:r>
            <a:r>
              <a:rPr lang="ko-KR" altLang="en-US" dirty="0"/>
              <a:t>에 인덱스를 추가하여 검색 성능 향상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트랜잭션 관리</a:t>
            </a:r>
            <a:r>
              <a:rPr lang="en-US" altLang="ko-KR" dirty="0"/>
              <a:t>: </a:t>
            </a:r>
            <a:r>
              <a:rPr lang="ko-KR" altLang="en-US" dirty="0"/>
              <a:t>데이터 일관성을 유지하기 위한 트랜잭션 처리 설정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보안</a:t>
            </a:r>
            <a:r>
              <a:rPr lang="en-US" altLang="ko-KR" dirty="0"/>
              <a:t>: </a:t>
            </a:r>
            <a:r>
              <a:rPr lang="ko-KR" altLang="en-US" dirty="0"/>
              <a:t>민감 데이터 암호화 및 접근 제어로 보안 강화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스케일링</a:t>
            </a:r>
            <a:r>
              <a:rPr lang="en-US" altLang="ko-KR" dirty="0"/>
              <a:t>: </a:t>
            </a:r>
            <a:r>
              <a:rPr lang="ko-KR" altLang="en-US" dirty="0"/>
              <a:t>데이터 증가에 대비한 </a:t>
            </a:r>
            <a:r>
              <a:rPr lang="ko-KR" altLang="en-US" dirty="0" err="1"/>
              <a:t>파티셔닝</a:t>
            </a:r>
            <a:r>
              <a:rPr lang="en-US" altLang="ko-KR" dirty="0"/>
              <a:t>, </a:t>
            </a:r>
            <a:r>
              <a:rPr lang="ko-KR" altLang="en-US" dirty="0"/>
              <a:t>클러스터링 등 확장성 고려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3C29B9-45AA-8DC3-3EC5-E654C985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BF8452-F410-9325-82E2-2F767FF96661}"/>
              </a:ext>
            </a:extLst>
          </p:cNvPr>
          <p:cNvSpPr txBox="1">
            <a:spLocks/>
          </p:cNvSpPr>
          <p:nvPr/>
        </p:nvSpPr>
        <p:spPr>
          <a:xfrm>
            <a:off x="0" y="252920"/>
            <a:ext cx="11484864" cy="1542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4200066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1A157D-B7C0-4787-B50A-31192E391FA8}"/>
              </a:ext>
            </a:extLst>
          </p:cNvPr>
          <p:cNvGraphicFramePr>
            <a:graphicFrameLocks noGrp="1"/>
          </p:cNvGraphicFramePr>
          <p:nvPr/>
        </p:nvGraphicFramePr>
        <p:xfrm>
          <a:off x="731404" y="1365275"/>
          <a:ext cx="10837204" cy="4908041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567421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71637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55341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412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804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허재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AI</a:t>
                      </a:r>
                      <a:r>
                        <a:rPr kumimoji="0" lang="ko-KR" altLang="en-US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모델 훈련 및 </a:t>
                      </a:r>
                      <a:r>
                        <a:rPr kumimoji="0" lang="ko-KR" altLang="en-US" sz="16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머신러닝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052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이승배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AI</a:t>
                      </a:r>
                      <a:r>
                        <a:rPr kumimoji="0" lang="ko-KR" altLang="en-US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모델 훈련 및 </a:t>
                      </a:r>
                      <a:r>
                        <a:rPr kumimoji="0" lang="ko-KR" altLang="en-US" sz="16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머신러닝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052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신진섭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AI</a:t>
                      </a:r>
                      <a:r>
                        <a:rPr kumimoji="0" lang="ko-KR" altLang="en-US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모델 훈련 및 </a:t>
                      </a:r>
                      <a:r>
                        <a:rPr kumimoji="0" lang="ko-KR" altLang="en-US" sz="16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머신러닝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99820"/>
                  </a:ext>
                </a:extLst>
              </a:tr>
              <a:tr h="8995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김용우</a:t>
                      </a: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자료 수집 및 코딩</a:t>
                      </a: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052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강현중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ppt </a:t>
                      </a:r>
                      <a:r>
                        <a:rPr kumimoji="0" lang="ko-KR" altLang="en-US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제작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680204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31C8610A-5D6E-B42C-A64B-92352EC91888}"/>
              </a:ext>
            </a:extLst>
          </p:cNvPr>
          <p:cNvSpPr/>
          <p:nvPr/>
        </p:nvSpPr>
        <p:spPr>
          <a:xfrm>
            <a:off x="7049802" y="254349"/>
            <a:ext cx="72008" cy="1043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E8224FF-C8BC-4AC7-8B28-1A8E5D7B1209}"/>
              </a:ext>
            </a:extLst>
          </p:cNvPr>
          <p:cNvSpPr/>
          <p:nvPr/>
        </p:nvSpPr>
        <p:spPr>
          <a:xfrm>
            <a:off x="546901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E7F8DD9-C346-44EF-E438-4AAE321F704B}"/>
              </a:ext>
            </a:extLst>
          </p:cNvPr>
          <p:cNvSpPr/>
          <p:nvPr/>
        </p:nvSpPr>
        <p:spPr>
          <a:xfrm>
            <a:off x="11792167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3A9DF53-B0D7-9361-66C1-28E1EA19D159}"/>
              </a:ext>
            </a:extLst>
          </p:cNvPr>
          <p:cNvSpPr/>
          <p:nvPr/>
        </p:nvSpPr>
        <p:spPr>
          <a:xfrm>
            <a:off x="1100177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918200D-4778-DBB3-B5F8-9F84F8E1D18C}"/>
              </a:ext>
            </a:extLst>
          </p:cNvPr>
          <p:cNvSpPr/>
          <p:nvPr/>
        </p:nvSpPr>
        <p:spPr>
          <a:xfrm>
            <a:off x="704980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7DEE48E-D4A7-4694-D5C4-FADAF56A225A}"/>
              </a:ext>
            </a:extLst>
          </p:cNvPr>
          <p:cNvSpPr/>
          <p:nvPr/>
        </p:nvSpPr>
        <p:spPr>
          <a:xfrm>
            <a:off x="625940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FD7B21B-CAC3-D9BB-6544-9217E43E8526}"/>
              </a:ext>
            </a:extLst>
          </p:cNvPr>
          <p:cNvSpPr/>
          <p:nvPr/>
        </p:nvSpPr>
        <p:spPr>
          <a:xfrm>
            <a:off x="7840196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362BD65-9D20-3698-0C01-74A4FC152E60}"/>
              </a:ext>
            </a:extLst>
          </p:cNvPr>
          <p:cNvSpPr/>
          <p:nvPr/>
        </p:nvSpPr>
        <p:spPr>
          <a:xfrm>
            <a:off x="8630590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9015C44-D39E-11A4-6C2A-BAEC0FD753C1}"/>
              </a:ext>
            </a:extLst>
          </p:cNvPr>
          <p:cNvSpPr/>
          <p:nvPr/>
        </p:nvSpPr>
        <p:spPr>
          <a:xfrm>
            <a:off x="942098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3B494A5-78BB-B3FF-148C-629FBAC57817}"/>
              </a:ext>
            </a:extLst>
          </p:cNvPr>
          <p:cNvSpPr/>
          <p:nvPr/>
        </p:nvSpPr>
        <p:spPr>
          <a:xfrm>
            <a:off x="1021137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64392" y="1175995"/>
            <a:ext cx="825639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(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Boosting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)</a:t>
            </a: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3269" y="10436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EC3357-7875-B818-FEFC-54D5ED8FF79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7348" y="1539184"/>
            <a:ext cx="743942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Boosting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여러 개의 약한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학습기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weak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learners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연결해 강한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학습기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만드는 방식으로 작동합니다. 주로 결정 트리를 사용하며, 모델이 학습 데이터의 잔여 오류(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residual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줄여나가는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방식으로 성능을 향상시킵니다.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Regularization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L1 및 L2 규제를 지원하여 모델의 복잡도를 조절함으로써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overfitting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방지합니다.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병렬 처리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병렬 처리를 활용해 학습 속도를 크게 향상시킵니다. 다중 코어를 사용하여 계산을 효율적으로 수행합니다.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처리 속도와 효율성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캐싱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caching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및 데이터 분할 방법을 최적화하여 대규모 데이터셋에서도 빠른 학습이 가능합니다.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친화적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 다양한 언어에서 사용 가능하며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Scikit-learn과도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통합이 쉬운 장점이 있습니다.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5912B2-EE6D-963F-136D-2CC90D4CD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148" y="1923847"/>
            <a:ext cx="4297881" cy="352621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89582C6-798F-56C7-2E3C-F767E5F1672E}"/>
              </a:ext>
            </a:extLst>
          </p:cNvPr>
          <p:cNvSpPr/>
          <p:nvPr/>
        </p:nvSpPr>
        <p:spPr>
          <a:xfrm>
            <a:off x="8630590" y="238072"/>
            <a:ext cx="72008" cy="1043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2095EC-67F3-D4A5-4DF1-D0A5E4ABF5C6}"/>
              </a:ext>
            </a:extLst>
          </p:cNvPr>
          <p:cNvSpPr/>
          <p:nvPr/>
        </p:nvSpPr>
        <p:spPr>
          <a:xfrm>
            <a:off x="546901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C2BEBD-3C32-7A2C-E25A-9E29F1C0DEB4}"/>
              </a:ext>
            </a:extLst>
          </p:cNvPr>
          <p:cNvSpPr/>
          <p:nvPr/>
        </p:nvSpPr>
        <p:spPr>
          <a:xfrm>
            <a:off x="11792167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657F3A5-9258-B3BF-A9C3-B0C683225566}"/>
              </a:ext>
            </a:extLst>
          </p:cNvPr>
          <p:cNvSpPr/>
          <p:nvPr/>
        </p:nvSpPr>
        <p:spPr>
          <a:xfrm>
            <a:off x="1100177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438A80E-C5AA-0458-DF41-23F66E3BC0AB}"/>
              </a:ext>
            </a:extLst>
          </p:cNvPr>
          <p:cNvSpPr/>
          <p:nvPr/>
        </p:nvSpPr>
        <p:spPr>
          <a:xfrm>
            <a:off x="704980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68625AB-59B5-437D-5460-FB5D5E11CA49}"/>
              </a:ext>
            </a:extLst>
          </p:cNvPr>
          <p:cNvSpPr/>
          <p:nvPr/>
        </p:nvSpPr>
        <p:spPr>
          <a:xfrm>
            <a:off x="625940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394CF78-93E3-CE64-AEEB-359C6E828B21}"/>
              </a:ext>
            </a:extLst>
          </p:cNvPr>
          <p:cNvSpPr/>
          <p:nvPr/>
        </p:nvSpPr>
        <p:spPr>
          <a:xfrm>
            <a:off x="7840196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53C3863-5F87-4483-4377-C385FF4270CA}"/>
              </a:ext>
            </a:extLst>
          </p:cNvPr>
          <p:cNvSpPr/>
          <p:nvPr/>
        </p:nvSpPr>
        <p:spPr>
          <a:xfrm>
            <a:off x="8630590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B6A8BF0-085C-756E-AFD8-B379B324C622}"/>
              </a:ext>
            </a:extLst>
          </p:cNvPr>
          <p:cNvSpPr/>
          <p:nvPr/>
        </p:nvSpPr>
        <p:spPr>
          <a:xfrm>
            <a:off x="942098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96AC1F9-BA6A-BF25-31EC-07CE6C414D6E}"/>
              </a:ext>
            </a:extLst>
          </p:cNvPr>
          <p:cNvSpPr/>
          <p:nvPr/>
        </p:nvSpPr>
        <p:spPr>
          <a:xfrm>
            <a:off x="1021137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96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2E40A86-0771-F27C-7AAD-DB44F4D1F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5" y="959093"/>
            <a:ext cx="2954655" cy="24699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BD4537-7C59-4A9C-3750-2EFABB455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45" y="958932"/>
            <a:ext cx="3764710" cy="3046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1E8F73-C0FF-F5A9-E93A-CE836D20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74" y="905762"/>
            <a:ext cx="4197859" cy="22538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3D0696-3E0F-928E-D3FD-1DCA7D3EF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53" y="3379692"/>
            <a:ext cx="4181303" cy="18118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2016CE1-A30A-F023-CAE7-46B9476B16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0" y="3491149"/>
            <a:ext cx="2572686" cy="30460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182E53-F501-1A36-9114-D3581AA5D0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5" y="4801126"/>
            <a:ext cx="3635056" cy="8154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82287C-8999-1775-9C98-95C4F9370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22" y="5820021"/>
            <a:ext cx="3635055" cy="495343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F2695FCC-63BE-49BE-4CF2-C8294D746EAC}"/>
              </a:ext>
            </a:extLst>
          </p:cNvPr>
          <p:cNvSpPr/>
          <p:nvPr/>
        </p:nvSpPr>
        <p:spPr>
          <a:xfrm>
            <a:off x="9420984" y="240374"/>
            <a:ext cx="72008" cy="1043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C499522-2AA9-EBE0-4134-4A3BECC9457C}"/>
              </a:ext>
            </a:extLst>
          </p:cNvPr>
          <p:cNvSpPr/>
          <p:nvPr/>
        </p:nvSpPr>
        <p:spPr>
          <a:xfrm>
            <a:off x="546901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A65F18-1AA0-222E-2772-6F1507081AF8}"/>
              </a:ext>
            </a:extLst>
          </p:cNvPr>
          <p:cNvSpPr/>
          <p:nvPr/>
        </p:nvSpPr>
        <p:spPr>
          <a:xfrm>
            <a:off x="11792167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E0A0F35-8412-BDB8-B59E-936699CF2EEB}"/>
              </a:ext>
            </a:extLst>
          </p:cNvPr>
          <p:cNvSpPr/>
          <p:nvPr/>
        </p:nvSpPr>
        <p:spPr>
          <a:xfrm>
            <a:off x="1100177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3034BBA-9BB6-CD95-377B-0491CAE95050}"/>
              </a:ext>
            </a:extLst>
          </p:cNvPr>
          <p:cNvSpPr/>
          <p:nvPr/>
        </p:nvSpPr>
        <p:spPr>
          <a:xfrm>
            <a:off x="704980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18B087A-E8EF-AF3D-E40D-D8ECC621D39E}"/>
              </a:ext>
            </a:extLst>
          </p:cNvPr>
          <p:cNvSpPr/>
          <p:nvPr/>
        </p:nvSpPr>
        <p:spPr>
          <a:xfrm>
            <a:off x="625940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793F972-36E7-FAE0-575A-41AFCEB53734}"/>
              </a:ext>
            </a:extLst>
          </p:cNvPr>
          <p:cNvSpPr/>
          <p:nvPr/>
        </p:nvSpPr>
        <p:spPr>
          <a:xfrm>
            <a:off x="7840196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44330EB-4CE6-E3F6-D9C7-6D78B7E8DFFF}"/>
              </a:ext>
            </a:extLst>
          </p:cNvPr>
          <p:cNvSpPr/>
          <p:nvPr/>
        </p:nvSpPr>
        <p:spPr>
          <a:xfrm>
            <a:off x="8630590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EC68BE3-37F7-238D-E4AB-F18886EC3447}"/>
              </a:ext>
            </a:extLst>
          </p:cNvPr>
          <p:cNvSpPr/>
          <p:nvPr/>
        </p:nvSpPr>
        <p:spPr>
          <a:xfrm>
            <a:off x="942098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4ACB387-F1A0-9A55-8AA8-56BD86AFCE07}"/>
              </a:ext>
            </a:extLst>
          </p:cNvPr>
          <p:cNvSpPr/>
          <p:nvPr/>
        </p:nvSpPr>
        <p:spPr>
          <a:xfrm>
            <a:off x="1021137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7C050B0-DD13-68A9-72B5-4BD2AEAB0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36617"/>
            <a:ext cx="12192000" cy="4522125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AutoNum type="arabicPeriod"/>
            </a:pPr>
            <a:endParaRPr lang="en-US" altLang="ko-KR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프로젝트 제목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재고 관리 최적화 시스템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월별 판매량 및 재고 손실 데이터를 분석하여, 재고 손실을 예측하고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발주량을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최적화함으로써 재고 관리의 효율성을 높이고, 발주 및 재고 손실을 줄이는 방안을 도출함.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None/>
            </a:pPr>
            <a:r>
              <a:rPr lang="en-US" altLang="ko-KR" b="1" dirty="0"/>
              <a:t>1.2. </a:t>
            </a:r>
            <a:r>
              <a:rPr lang="ko-KR" altLang="en-US" b="1" dirty="0"/>
              <a:t>프로젝트 목표 </a:t>
            </a:r>
            <a:r>
              <a:rPr lang="en-US" altLang="ko-KR" b="1" dirty="0"/>
              <a:t>(Objectives)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재고 손실 예측</a:t>
            </a:r>
            <a:r>
              <a:rPr lang="en-US" altLang="ko-KR" dirty="0"/>
              <a:t>: </a:t>
            </a:r>
            <a:r>
              <a:rPr lang="ko-KR" altLang="en-US" dirty="0"/>
              <a:t>판매량과 재고 데이터를 바탕으로 재고 손실을 예측하고</a:t>
            </a:r>
            <a:r>
              <a:rPr lang="en-US" altLang="ko-KR" dirty="0"/>
              <a:t>, </a:t>
            </a:r>
            <a:r>
              <a:rPr lang="ko-KR" altLang="en-US" dirty="0"/>
              <a:t>그에 맞는 재고 관리 전략을 제시합니다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발주 최적화</a:t>
            </a:r>
            <a:r>
              <a:rPr lang="en-US" altLang="ko-KR" dirty="0"/>
              <a:t>: </a:t>
            </a:r>
            <a:r>
              <a:rPr lang="ko-KR" altLang="en-US" dirty="0"/>
              <a:t>월별 판매량을 분석하여</a:t>
            </a:r>
            <a:r>
              <a:rPr lang="en-US" altLang="ko-KR" dirty="0"/>
              <a:t>, </a:t>
            </a:r>
            <a:r>
              <a:rPr lang="ko-KR" altLang="en-US" dirty="0" err="1"/>
              <a:t>발주량을</a:t>
            </a:r>
            <a:r>
              <a:rPr lang="ko-KR" altLang="en-US" dirty="0"/>
              <a:t> 정확히 예측하고 최적화된 발주 전략을 제공합니다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비용 절감 및 효율화</a:t>
            </a:r>
            <a:r>
              <a:rPr lang="en-US" altLang="ko-KR" dirty="0"/>
              <a:t>: </a:t>
            </a:r>
            <a:r>
              <a:rPr lang="ko-KR" altLang="en-US" dirty="0"/>
              <a:t>재고의 과잉 및 부족을 방지하고</a:t>
            </a:r>
            <a:r>
              <a:rPr lang="en-US" altLang="ko-KR" dirty="0"/>
              <a:t>, </a:t>
            </a:r>
            <a:r>
              <a:rPr lang="ko-KR" altLang="en-US" dirty="0"/>
              <a:t>효율적인 재고 관리 방안을 도출하여 비용을 절감합니다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A65F43-35E7-8265-16DE-804D43D2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0D0E31-FE5A-D63E-58EF-96FCA134C5A2}"/>
              </a:ext>
            </a:extLst>
          </p:cNvPr>
          <p:cNvSpPr txBox="1">
            <a:spLocks/>
          </p:cNvSpPr>
          <p:nvPr/>
        </p:nvSpPr>
        <p:spPr>
          <a:xfrm>
            <a:off x="0" y="136525"/>
            <a:ext cx="11484864" cy="1659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b="1" dirty="0"/>
              <a:t>기획문서 </a:t>
            </a:r>
            <a:r>
              <a:rPr lang="en-US" altLang="ko-KR" b="1" dirty="0"/>
              <a:t>(Project Planning Document)</a:t>
            </a:r>
          </a:p>
        </p:txBody>
      </p:sp>
    </p:spTree>
    <p:extLst>
      <p:ext uri="{BB962C8B-B14F-4D97-AF65-F5344CB8AC3E}">
        <p14:creationId xmlns:p14="http://schemas.microsoft.com/office/powerpoint/2010/main" val="4098236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3A0838-39B3-1321-6118-283AA5D826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" y="1023782"/>
            <a:ext cx="4248472" cy="26001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AFA617-9605-137E-9734-B0A1549C9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972" y="1157013"/>
            <a:ext cx="5724118" cy="3415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5D4803-F765-83A5-99F0-38449B97B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6" y="3697132"/>
            <a:ext cx="5364078" cy="27355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79A9B7-1825-AA75-E6BC-A5DFF8561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4989111"/>
            <a:ext cx="2911092" cy="1082134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36D0BEB-1E24-5AE5-E5F0-E47AD0207C68}"/>
              </a:ext>
            </a:extLst>
          </p:cNvPr>
          <p:cNvSpPr/>
          <p:nvPr/>
        </p:nvSpPr>
        <p:spPr>
          <a:xfrm>
            <a:off x="10211378" y="236653"/>
            <a:ext cx="72008" cy="1043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F419E2-63C3-718E-6BD9-6664CC4480FF}"/>
              </a:ext>
            </a:extLst>
          </p:cNvPr>
          <p:cNvSpPr/>
          <p:nvPr/>
        </p:nvSpPr>
        <p:spPr>
          <a:xfrm>
            <a:off x="546901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B4E335F-C369-0D90-8B52-EFCCB3010D5B}"/>
              </a:ext>
            </a:extLst>
          </p:cNvPr>
          <p:cNvSpPr/>
          <p:nvPr/>
        </p:nvSpPr>
        <p:spPr>
          <a:xfrm>
            <a:off x="11792167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71AC5ED-D6DF-63B5-F6F3-56AA1B3B5D05}"/>
              </a:ext>
            </a:extLst>
          </p:cNvPr>
          <p:cNvSpPr/>
          <p:nvPr/>
        </p:nvSpPr>
        <p:spPr>
          <a:xfrm>
            <a:off x="1100177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D930559-AE41-5E4C-2900-2887837AA7A0}"/>
              </a:ext>
            </a:extLst>
          </p:cNvPr>
          <p:cNvSpPr/>
          <p:nvPr/>
        </p:nvSpPr>
        <p:spPr>
          <a:xfrm>
            <a:off x="704980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2B199F7-DD48-6065-3518-CC9A9C5F899D}"/>
              </a:ext>
            </a:extLst>
          </p:cNvPr>
          <p:cNvSpPr/>
          <p:nvPr/>
        </p:nvSpPr>
        <p:spPr>
          <a:xfrm>
            <a:off x="625940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7DE74C3-98DA-E7A1-C615-B6DF4FCFAF59}"/>
              </a:ext>
            </a:extLst>
          </p:cNvPr>
          <p:cNvSpPr/>
          <p:nvPr/>
        </p:nvSpPr>
        <p:spPr>
          <a:xfrm>
            <a:off x="7840196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64EE91B-6045-5D58-206D-15990D4D7A34}"/>
              </a:ext>
            </a:extLst>
          </p:cNvPr>
          <p:cNvSpPr/>
          <p:nvPr/>
        </p:nvSpPr>
        <p:spPr>
          <a:xfrm>
            <a:off x="8630590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8160B6C-BB0C-3D2D-D2AA-13EE20CF40E1}"/>
              </a:ext>
            </a:extLst>
          </p:cNvPr>
          <p:cNvSpPr/>
          <p:nvPr/>
        </p:nvSpPr>
        <p:spPr>
          <a:xfrm>
            <a:off x="942098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8BE728F-A59D-5B57-6A9C-7D030F80832B}"/>
              </a:ext>
            </a:extLst>
          </p:cNvPr>
          <p:cNvSpPr/>
          <p:nvPr/>
        </p:nvSpPr>
        <p:spPr>
          <a:xfrm>
            <a:off x="1021137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048D55-39BA-EABA-4C1C-2BE397DE7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9" y="1006307"/>
            <a:ext cx="5198136" cy="30712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137B66-AEC5-F6BF-45E4-195C159757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71" y="1110555"/>
            <a:ext cx="5173105" cy="2862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02E468-64AB-A1CC-AD58-FFB449CD39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50" y="4351466"/>
            <a:ext cx="5475121" cy="18324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755D72-F2DC-72C0-1145-3B4CB0E8F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303" y="3109268"/>
            <a:ext cx="2589738" cy="3071247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77D0B0EF-C834-F7B4-4BE5-94956872F51A}"/>
              </a:ext>
            </a:extLst>
          </p:cNvPr>
          <p:cNvSpPr/>
          <p:nvPr/>
        </p:nvSpPr>
        <p:spPr>
          <a:xfrm>
            <a:off x="11001772" y="238072"/>
            <a:ext cx="72008" cy="1043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5FAD5A4-ED9F-AFB1-143A-E1AB9FFC6DA6}"/>
              </a:ext>
            </a:extLst>
          </p:cNvPr>
          <p:cNvSpPr/>
          <p:nvPr/>
        </p:nvSpPr>
        <p:spPr>
          <a:xfrm>
            <a:off x="546901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0AEAE3F-C69E-777E-D23F-DBA67652159C}"/>
              </a:ext>
            </a:extLst>
          </p:cNvPr>
          <p:cNvSpPr/>
          <p:nvPr/>
        </p:nvSpPr>
        <p:spPr>
          <a:xfrm>
            <a:off x="11792167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1D429D8-5F70-2C9A-E4A3-616EB4B77032}"/>
              </a:ext>
            </a:extLst>
          </p:cNvPr>
          <p:cNvSpPr/>
          <p:nvPr/>
        </p:nvSpPr>
        <p:spPr>
          <a:xfrm>
            <a:off x="1100177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63AAE6-0B77-7E6D-502A-7F63B09693E9}"/>
              </a:ext>
            </a:extLst>
          </p:cNvPr>
          <p:cNvSpPr/>
          <p:nvPr/>
        </p:nvSpPr>
        <p:spPr>
          <a:xfrm>
            <a:off x="704980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E53AD6-1A6E-1915-EDF2-737583900B32}"/>
              </a:ext>
            </a:extLst>
          </p:cNvPr>
          <p:cNvSpPr/>
          <p:nvPr/>
        </p:nvSpPr>
        <p:spPr>
          <a:xfrm>
            <a:off x="625940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CD8FF08-0037-8D25-29FE-2630F45DCD4C}"/>
              </a:ext>
            </a:extLst>
          </p:cNvPr>
          <p:cNvSpPr/>
          <p:nvPr/>
        </p:nvSpPr>
        <p:spPr>
          <a:xfrm>
            <a:off x="7840196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4732494-30C5-A2B7-4F11-4E38F98B5295}"/>
              </a:ext>
            </a:extLst>
          </p:cNvPr>
          <p:cNvSpPr/>
          <p:nvPr/>
        </p:nvSpPr>
        <p:spPr>
          <a:xfrm>
            <a:off x="8630590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4AA86F6-E063-7FF7-377A-144BD64A9343}"/>
              </a:ext>
            </a:extLst>
          </p:cNvPr>
          <p:cNvSpPr/>
          <p:nvPr/>
        </p:nvSpPr>
        <p:spPr>
          <a:xfrm>
            <a:off x="942098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6AD4D5F-4836-7263-A238-FD8A5587F041}"/>
              </a:ext>
            </a:extLst>
          </p:cNvPr>
          <p:cNvSpPr/>
          <p:nvPr/>
        </p:nvSpPr>
        <p:spPr>
          <a:xfrm>
            <a:off x="1021137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43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970A904-5B35-E18D-FD14-5358FD48FD7B}"/>
              </a:ext>
            </a:extLst>
          </p:cNvPr>
          <p:cNvSpPr/>
          <p:nvPr/>
        </p:nvSpPr>
        <p:spPr>
          <a:xfrm>
            <a:off x="11798593" y="257293"/>
            <a:ext cx="72008" cy="1043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4661A12-9816-4D95-B53D-E75A1F116FD5}"/>
              </a:ext>
            </a:extLst>
          </p:cNvPr>
          <p:cNvSpPr/>
          <p:nvPr/>
        </p:nvSpPr>
        <p:spPr>
          <a:xfrm>
            <a:off x="546901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52675E-3307-9299-13F8-5B342507AD50}"/>
              </a:ext>
            </a:extLst>
          </p:cNvPr>
          <p:cNvSpPr/>
          <p:nvPr/>
        </p:nvSpPr>
        <p:spPr>
          <a:xfrm>
            <a:off x="11792167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F31AD3-E07E-574F-C3D6-937B58E24437}"/>
              </a:ext>
            </a:extLst>
          </p:cNvPr>
          <p:cNvSpPr/>
          <p:nvPr/>
        </p:nvSpPr>
        <p:spPr>
          <a:xfrm>
            <a:off x="1100177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64F504-6874-8C49-3324-D6129533E042}"/>
              </a:ext>
            </a:extLst>
          </p:cNvPr>
          <p:cNvSpPr/>
          <p:nvPr/>
        </p:nvSpPr>
        <p:spPr>
          <a:xfrm>
            <a:off x="7049802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EA19EA-EB5A-4DBA-BFF7-E1C18F00BA43}"/>
              </a:ext>
            </a:extLst>
          </p:cNvPr>
          <p:cNvSpPr/>
          <p:nvPr/>
        </p:nvSpPr>
        <p:spPr>
          <a:xfrm>
            <a:off x="625940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6A9075-15B0-4F86-7A2B-37E677297580}"/>
              </a:ext>
            </a:extLst>
          </p:cNvPr>
          <p:cNvSpPr/>
          <p:nvPr/>
        </p:nvSpPr>
        <p:spPr>
          <a:xfrm>
            <a:off x="7840196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FD52113-80C3-2906-CE0A-05849DA91AE8}"/>
              </a:ext>
            </a:extLst>
          </p:cNvPr>
          <p:cNvSpPr/>
          <p:nvPr/>
        </p:nvSpPr>
        <p:spPr>
          <a:xfrm>
            <a:off x="8630590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4DCBEF5-E803-F7F8-2752-183EFC0089CD}"/>
              </a:ext>
            </a:extLst>
          </p:cNvPr>
          <p:cNvSpPr/>
          <p:nvPr/>
        </p:nvSpPr>
        <p:spPr>
          <a:xfrm>
            <a:off x="9420984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F2DC284-314E-0E2F-756C-5961FD9F8178}"/>
              </a:ext>
            </a:extLst>
          </p:cNvPr>
          <p:cNvSpPr/>
          <p:nvPr/>
        </p:nvSpPr>
        <p:spPr>
          <a:xfrm>
            <a:off x="10211378" y="393094"/>
            <a:ext cx="72008" cy="178510"/>
          </a:xfrm>
          <a:prstGeom prst="roundRect">
            <a:avLst>
              <a:gd name="adj" fmla="val 1968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EEFE755-2912-5B18-3396-DCD36084FDD9}"/>
              </a:ext>
            </a:extLst>
          </p:cNvPr>
          <p:cNvGraphicFramePr>
            <a:graphicFrameLocks noGrp="1"/>
          </p:cNvGraphicFramePr>
          <p:nvPr/>
        </p:nvGraphicFramePr>
        <p:xfrm>
          <a:off x="421602" y="890510"/>
          <a:ext cx="11348795" cy="5603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955">
                  <a:extLst>
                    <a:ext uri="{9D8B030D-6E8A-4147-A177-3AD203B41FA5}">
                      <a16:colId xmlns:a16="http://schemas.microsoft.com/office/drawing/2014/main" val="2348032185"/>
                    </a:ext>
                  </a:extLst>
                </a:gridCol>
                <a:gridCol w="1996368">
                  <a:extLst>
                    <a:ext uri="{9D8B030D-6E8A-4147-A177-3AD203B41FA5}">
                      <a16:colId xmlns:a16="http://schemas.microsoft.com/office/drawing/2014/main" val="2514000314"/>
                    </a:ext>
                  </a:extLst>
                </a:gridCol>
                <a:gridCol w="1996368">
                  <a:extLst>
                    <a:ext uri="{9D8B030D-6E8A-4147-A177-3AD203B41FA5}">
                      <a16:colId xmlns:a16="http://schemas.microsoft.com/office/drawing/2014/main" val="697230898"/>
                    </a:ext>
                  </a:extLst>
                </a:gridCol>
                <a:gridCol w="1996368">
                  <a:extLst>
                    <a:ext uri="{9D8B030D-6E8A-4147-A177-3AD203B41FA5}">
                      <a16:colId xmlns:a16="http://schemas.microsoft.com/office/drawing/2014/main" val="1598254672"/>
                    </a:ext>
                  </a:extLst>
                </a:gridCol>
                <a:gridCol w="1996368">
                  <a:extLst>
                    <a:ext uri="{9D8B030D-6E8A-4147-A177-3AD203B41FA5}">
                      <a16:colId xmlns:a16="http://schemas.microsoft.com/office/drawing/2014/main" val="1027548402"/>
                    </a:ext>
                  </a:extLst>
                </a:gridCol>
                <a:gridCol w="1996368">
                  <a:extLst>
                    <a:ext uri="{9D8B030D-6E8A-4147-A177-3AD203B41FA5}">
                      <a16:colId xmlns:a16="http://schemas.microsoft.com/office/drawing/2014/main" val="2591253605"/>
                    </a:ext>
                  </a:extLst>
                </a:gridCol>
              </a:tblGrid>
              <a:tr h="573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훈련생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허재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이승배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신진섭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김용우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강현중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617784"/>
                  </a:ext>
                </a:extLst>
              </a:tr>
              <a:tr h="5000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자체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평가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의견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프로젝트에서 </a:t>
                      </a:r>
                      <a:r>
                        <a:rPr lang="en-US" altLang="ko-KR" b="1" dirty="0"/>
                        <a:t>R² </a:t>
                      </a:r>
                      <a:r>
                        <a:rPr lang="ko-KR" altLang="en-US" b="1" dirty="0"/>
                        <a:t>값</a:t>
                      </a:r>
                      <a:r>
                        <a:rPr lang="ko-KR" altLang="en-US" dirty="0"/>
                        <a:t>의 변동이 커서 많은 시간을 소모한 점이 아쉬웠습니다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그러나 팀원들과 협력하여 문제를 해결하고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계획 변경</a:t>
                      </a:r>
                      <a:r>
                        <a:rPr lang="ko-KR" altLang="en-US" dirty="0"/>
                        <a:t>에도 빠르게 적응하며 성공적으로 프로젝트를 마칠 수 있었습니다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b="1" dirty="0"/>
                        <a:t>팀워크의 중요성</a:t>
                      </a:r>
                      <a:r>
                        <a:rPr lang="ko-KR" altLang="en-US" dirty="0"/>
                        <a:t>을 깨닫고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어려운 상황 속에서도 유연하게 대응한 점이 가장 큰 성과라 생각합니다</a:t>
                      </a:r>
                      <a:r>
                        <a:rPr lang="en-US" altLang="ko-KR" dirty="0"/>
                        <a:t>..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R² </a:t>
                      </a:r>
                      <a:r>
                        <a:rPr lang="ko-KR" altLang="en-US" dirty="0"/>
                        <a:t>값의 문제로 인해 시간을 많이 소비했지만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데이터 전처리와 모델 개선</a:t>
                      </a:r>
                      <a:r>
                        <a:rPr lang="ko-KR" altLang="en-US" dirty="0"/>
                        <a:t>을 통해 성과를 도출할 수 있었습니다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b="1" dirty="0"/>
                        <a:t>계획 변경</a:t>
                      </a:r>
                      <a:r>
                        <a:rPr lang="ko-KR" altLang="en-US" dirty="0"/>
                        <a:t>에도 팀원들이 협력하여 문제를 빠르게 해결한 점이 매우 인상 깊었고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결과적으로 예측 정확도를 높일 수 있었습니다</a:t>
                      </a:r>
                      <a:r>
                        <a:rPr lang="en-US" altLang="ko-KR" dirty="0"/>
                        <a:t>.-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R² </a:t>
                      </a:r>
                      <a:r>
                        <a:rPr lang="ko-KR" altLang="en-US" b="1" dirty="0"/>
                        <a:t>값</a:t>
                      </a:r>
                      <a:r>
                        <a:rPr lang="ko-KR" altLang="en-US" dirty="0"/>
                        <a:t>의 불안정성으로 프로젝트가 지연되었으나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문제를 해결하려는 지속적인 노력과 </a:t>
                      </a:r>
                      <a:r>
                        <a:rPr lang="ko-KR" altLang="en-US" dirty="0" err="1"/>
                        <a:t>팀원들과의</a:t>
                      </a:r>
                      <a:r>
                        <a:rPr lang="ko-KR" altLang="en-US" dirty="0"/>
                        <a:t> 협업을 통해 결국 </a:t>
                      </a:r>
                      <a:r>
                        <a:rPr lang="ko-KR" altLang="en-US" b="1" dirty="0"/>
                        <a:t>성공적인 모델링</a:t>
                      </a:r>
                      <a:r>
                        <a:rPr lang="ko-KR" altLang="en-US" dirty="0"/>
                        <a:t>을 완료할 수 있었습니다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b="1" dirty="0"/>
                        <a:t>계획 변경</a:t>
                      </a:r>
                      <a:r>
                        <a:rPr lang="ko-KR" altLang="en-US" dirty="0"/>
                        <a:t>에도 유연하게 대처하며 팀워크를 발휘한 점이 만족스러웠습니다</a:t>
                      </a:r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예상치 못한 </a:t>
                      </a:r>
                      <a:r>
                        <a:rPr lang="ko-KR" altLang="en-US" b="1" dirty="0"/>
                        <a:t>계획 변경</a:t>
                      </a:r>
                      <a:r>
                        <a:rPr lang="ko-KR" altLang="en-US" dirty="0"/>
                        <a:t>으로 인해 어려움이 있었지만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팀원들과의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b="1" dirty="0"/>
                        <a:t>긴밀한 협력</a:t>
                      </a:r>
                      <a:r>
                        <a:rPr lang="ko-KR" altLang="en-US" dirty="0"/>
                        <a:t> 덕분에 문제를 잘 해결할 수 있었습니다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특히 </a:t>
                      </a:r>
                      <a:r>
                        <a:rPr lang="ko-KR" altLang="en-US" b="1" dirty="0"/>
                        <a:t>팀워크</a:t>
                      </a:r>
                      <a:r>
                        <a:rPr lang="ko-KR" altLang="en-US" dirty="0"/>
                        <a:t>가 프로젝트 성공의 핵심이었다는 점을 실감하며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끝까지 꾸준히 지원한 점이 중요했다고 생각합니다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endParaRPr lang="en-US" altLang="ko-K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R² </a:t>
                      </a:r>
                      <a:r>
                        <a:rPr lang="ko-KR" altLang="en-US" b="1" dirty="0"/>
                        <a:t>값의 변화</a:t>
                      </a:r>
                      <a:r>
                        <a:rPr lang="ko-KR" altLang="en-US" dirty="0"/>
                        <a:t>가 크고 예측이 불안정했던 점에서 시간이 더 소요되었지만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다양한 시도를 통해 최적화된 모델을 만들 수 있었습니다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b="1" dirty="0"/>
                        <a:t>계획 변경</a:t>
                      </a:r>
                      <a:r>
                        <a:rPr lang="ko-KR" altLang="en-US" dirty="0"/>
                        <a:t>에 따른 혼란을 잘 극복하고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팀원들과의</a:t>
                      </a:r>
                      <a:r>
                        <a:rPr lang="ko-KR" altLang="en-US" dirty="0"/>
                        <a:t> 협력이 큰 도움이 되었습니다</a:t>
                      </a:r>
                      <a:r>
                        <a:rPr lang="en-US" altLang="ko-KR" dirty="0"/>
                        <a:t>.-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774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A9E99-E808-48F1-12FD-93E1068D4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6E28E2E-0E9A-AC0A-BAEF-EA2831C43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73655"/>
            <a:ext cx="12192000" cy="4631425"/>
          </a:xfrm>
        </p:spPr>
        <p:txBody>
          <a:bodyPr>
            <a:normAutofit fontScale="92500" lnSpcReduction="20000"/>
          </a:bodyPr>
          <a:lstStyle/>
          <a:p>
            <a:pPr algn="l">
              <a:buNone/>
            </a:pPr>
            <a:r>
              <a:rPr lang="ko-KR" altLang="en-US" b="1" dirty="0"/>
              <a:t>프로젝트 성공적인 완료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/>
              <a:t>주문량 예측 모델을 통해 </a:t>
            </a:r>
            <a:r>
              <a:rPr lang="ko-KR" altLang="en-US" b="1" dirty="0"/>
              <a:t>정확한 예측</a:t>
            </a:r>
            <a:r>
              <a:rPr lang="ko-KR" altLang="en-US" dirty="0"/>
              <a:t>을 달성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 err="1"/>
              <a:t>XGBoost</a:t>
            </a:r>
            <a:r>
              <a:rPr lang="ko-KR" altLang="en-US" dirty="0"/>
              <a:t> 모델을 활용하여 </a:t>
            </a:r>
            <a:r>
              <a:rPr lang="ko-KR" altLang="en-US" b="1" dirty="0"/>
              <a:t>예측 정확도</a:t>
            </a:r>
            <a:r>
              <a:rPr lang="ko-KR" altLang="en-US" dirty="0"/>
              <a:t>를 개선하고</a:t>
            </a:r>
            <a:r>
              <a:rPr lang="en-US" altLang="ko-KR" dirty="0"/>
              <a:t>, </a:t>
            </a:r>
            <a:r>
              <a:rPr lang="ko-KR" altLang="en-US" dirty="0"/>
              <a:t>비즈니스에 유용한 인사이트를 도출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특성 엔지니어링을 통해 </a:t>
            </a:r>
            <a:r>
              <a:rPr lang="ko-KR" altLang="en-US" b="1" dirty="0"/>
              <a:t>효율적인 데이터 처리</a:t>
            </a:r>
            <a:r>
              <a:rPr lang="ko-KR" altLang="en-US" dirty="0"/>
              <a:t> 및 모델 성능 향상</a:t>
            </a:r>
            <a:r>
              <a:rPr lang="en-US" altLang="ko-KR" dirty="0"/>
              <a:t>.</a:t>
            </a:r>
          </a:p>
          <a:p>
            <a:pPr algn="l">
              <a:buNone/>
            </a:pPr>
            <a:r>
              <a:rPr lang="ko-KR" altLang="en-US" b="1" dirty="0"/>
              <a:t>배운 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/>
              <a:t>모델의 </a:t>
            </a:r>
            <a:r>
              <a:rPr lang="ko-KR" altLang="en-US" b="1" dirty="0"/>
              <a:t>성능 평가</a:t>
            </a:r>
            <a:r>
              <a:rPr lang="ko-KR" altLang="en-US" dirty="0"/>
              <a:t>와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튜닝</a:t>
            </a:r>
            <a:r>
              <a:rPr lang="ko-KR" altLang="en-US" dirty="0"/>
              <a:t>을 통한 </a:t>
            </a:r>
            <a:r>
              <a:rPr lang="ko-KR" altLang="en-US" b="1" dirty="0"/>
              <a:t>성능 개선</a:t>
            </a:r>
            <a:r>
              <a:rPr lang="ko-KR" altLang="en-US" dirty="0"/>
              <a:t>의 중요성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특성 엔지니어링</a:t>
            </a:r>
            <a:r>
              <a:rPr lang="ko-KR" altLang="en-US" dirty="0"/>
              <a:t>이 모델 예측 정확도에 미치는 영향을 깊이 이해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 err="1"/>
              <a:t>팀원들과의</a:t>
            </a:r>
            <a:r>
              <a:rPr lang="ko-KR" altLang="en-US" dirty="0"/>
              <a:t> </a:t>
            </a:r>
            <a:r>
              <a:rPr lang="ko-KR" altLang="en-US" b="1" dirty="0"/>
              <a:t>협력</a:t>
            </a:r>
            <a:r>
              <a:rPr lang="ko-KR" altLang="en-US" dirty="0"/>
              <a:t>과 </a:t>
            </a:r>
            <a:r>
              <a:rPr lang="ko-KR" altLang="en-US" b="1" dirty="0"/>
              <a:t>문제 해결 과정</a:t>
            </a:r>
            <a:r>
              <a:rPr lang="ko-KR" altLang="en-US" dirty="0"/>
              <a:t>을 통해 어려움을 극복하며 프로젝트를 완수</a:t>
            </a:r>
            <a:r>
              <a:rPr lang="en-US" altLang="ko-KR" dirty="0"/>
              <a:t>.</a:t>
            </a:r>
          </a:p>
          <a:p>
            <a:pPr algn="l">
              <a:buNone/>
            </a:pPr>
            <a:r>
              <a:rPr lang="ko-KR" altLang="en-US" b="1" dirty="0"/>
              <a:t>향후 개선 사항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다양한 모델 실험</a:t>
            </a:r>
            <a:r>
              <a:rPr lang="ko-KR" altLang="en-US" dirty="0"/>
              <a:t> </a:t>
            </a:r>
            <a:r>
              <a:rPr lang="en-US" altLang="ko-KR" dirty="0"/>
              <a:t>(Random Forest,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과 성능 비교를 통한 최적의 모델 선택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 err="1"/>
              <a:t>하이퍼파라미터</a:t>
            </a:r>
            <a:r>
              <a:rPr lang="ko-KR" altLang="en-US" b="1" dirty="0"/>
              <a:t> 튜닝</a:t>
            </a:r>
            <a:r>
              <a:rPr lang="ko-KR" altLang="en-US" dirty="0"/>
              <a:t>을 더욱 정밀하게 수행하여 모델 성능을 추가로 향상시킬 계획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추가적인 특성 엔지니어링</a:t>
            </a:r>
            <a:r>
              <a:rPr lang="ko-KR" altLang="en-US" dirty="0"/>
              <a:t>을 통해 예측 정확도를 더욱 개선할 수 있도록 지속적인 데이터 분석 및 처리 과정 진행</a:t>
            </a:r>
            <a:r>
              <a:rPr lang="en-US" altLang="ko-KR" dirty="0"/>
              <a:t>.</a:t>
            </a:r>
          </a:p>
          <a:p>
            <a:pPr algn="l">
              <a:buNone/>
            </a:pPr>
            <a:endParaRPr lang="en-US" altLang="ko-KR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640769-578C-63B2-CBFE-066917A7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59F50A-08D8-3244-8AA6-350FA846619E}"/>
              </a:ext>
            </a:extLst>
          </p:cNvPr>
          <p:cNvSpPr txBox="1">
            <a:spLocks/>
          </p:cNvSpPr>
          <p:nvPr/>
        </p:nvSpPr>
        <p:spPr>
          <a:xfrm>
            <a:off x="0" y="252920"/>
            <a:ext cx="11484864" cy="1542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endParaRPr lang="ko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E7E359F-D931-FD7D-CDDD-1067C7FBFBA1}"/>
              </a:ext>
            </a:extLst>
          </p:cNvPr>
          <p:cNvSpPr txBox="1">
            <a:spLocks/>
          </p:cNvSpPr>
          <p:nvPr/>
        </p:nvSpPr>
        <p:spPr>
          <a:xfrm>
            <a:off x="141316" y="74815"/>
            <a:ext cx="7489768" cy="146137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l"/>
            <a:r>
              <a:rPr lang="ko-KR" altLang="en-US" dirty="0"/>
              <a:t>결론</a:t>
            </a:r>
            <a:endParaRPr lang="ko" altLang="ko-KR" dirty="0"/>
          </a:p>
        </p:txBody>
      </p:sp>
    </p:spTree>
    <p:extLst>
      <p:ext uri="{BB962C8B-B14F-4D97-AF65-F5344CB8AC3E}">
        <p14:creationId xmlns:p14="http://schemas.microsoft.com/office/powerpoint/2010/main" val="119270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01925-F54A-9C20-C662-0E57EC493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922741F-D517-1E06-DBAD-FC756A804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2756"/>
            <a:ext cx="12192000" cy="6488719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en-US" altLang="ko-KR" b="1" dirty="0"/>
              <a:t>1.3. </a:t>
            </a:r>
            <a:r>
              <a:rPr lang="ko-KR" altLang="en-US" b="1" dirty="0"/>
              <a:t>프로젝트 범위 </a:t>
            </a:r>
            <a:r>
              <a:rPr lang="en-US" altLang="ko-KR" b="1" dirty="0"/>
              <a:t>(Scope)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데이터 수집 및 분석</a:t>
            </a:r>
            <a:r>
              <a:rPr lang="en-US" altLang="ko-KR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월별 판매량</a:t>
            </a:r>
            <a:r>
              <a:rPr lang="en-US" altLang="ko-KR" dirty="0"/>
              <a:t>, </a:t>
            </a:r>
            <a:r>
              <a:rPr lang="ko-KR" altLang="en-US" dirty="0"/>
              <a:t>재고 손실</a:t>
            </a:r>
            <a:r>
              <a:rPr lang="en-US" altLang="ko-KR" dirty="0"/>
              <a:t>, </a:t>
            </a:r>
            <a:r>
              <a:rPr lang="ko-KR" altLang="en-US" dirty="0"/>
              <a:t>단가 등의 데이터를 수집하고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분석을 수행합니다</a:t>
            </a:r>
            <a:r>
              <a:rPr lang="en-US" altLang="ko-KR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판매 데이터 분석을 통해 시즌별 또는 주기적인 수요 변화를 식별합니다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모델 개발</a:t>
            </a:r>
            <a:r>
              <a:rPr lang="en-US" altLang="ko-KR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1" dirty="0"/>
              <a:t>예측 모델</a:t>
            </a:r>
            <a:r>
              <a:rPr lang="en-US" altLang="ko-KR" dirty="0"/>
              <a:t>: Ridge Regression </a:t>
            </a:r>
            <a:r>
              <a:rPr lang="ko-KR" altLang="en-US" dirty="0"/>
              <a:t>또는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모델을 사용하여 재고 손실을 예측합니다</a:t>
            </a:r>
            <a:r>
              <a:rPr lang="en-US" altLang="ko-KR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1" dirty="0"/>
              <a:t>발주 최적화 모델</a:t>
            </a:r>
            <a:r>
              <a:rPr lang="en-US" altLang="ko-KR" dirty="0"/>
              <a:t>: </a:t>
            </a:r>
            <a:r>
              <a:rPr lang="ko-KR" altLang="en-US" dirty="0"/>
              <a:t>분석된 데이터를 바탕으로 월별 </a:t>
            </a:r>
            <a:r>
              <a:rPr lang="ko-KR" altLang="en-US" dirty="0" err="1"/>
              <a:t>발주량을</a:t>
            </a:r>
            <a:r>
              <a:rPr lang="ko-KR" altLang="en-US" dirty="0"/>
              <a:t> 예측하고</a:t>
            </a:r>
            <a:r>
              <a:rPr lang="en-US" altLang="ko-KR" dirty="0"/>
              <a:t>, </a:t>
            </a:r>
            <a:r>
              <a:rPr lang="ko-KR" altLang="en-US" dirty="0"/>
              <a:t>최적화합니다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결과 분석 및 보고서 작성</a:t>
            </a:r>
            <a:r>
              <a:rPr lang="en-US" altLang="ko-KR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분석 결과를 기반으로 최적화된 </a:t>
            </a:r>
            <a:r>
              <a:rPr lang="ko-KR" altLang="en-US" dirty="0" err="1"/>
              <a:t>발주량과</a:t>
            </a:r>
            <a:r>
              <a:rPr lang="ko-KR" altLang="en-US" dirty="0"/>
              <a:t> 재고 손실 예측 결과를 보고서로 작성하고</a:t>
            </a:r>
            <a:r>
              <a:rPr lang="en-US" altLang="ko-KR" dirty="0"/>
              <a:t>, </a:t>
            </a:r>
            <a:r>
              <a:rPr lang="ko-KR" altLang="en-US" dirty="0"/>
              <a:t>이를 관리팀에 제공하여 의사결정을 지원합니다</a:t>
            </a:r>
            <a:r>
              <a:rPr lang="en-US" altLang="ko-KR" dirty="0"/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4648A9-5E09-2D66-0E94-409016B8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9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F8E62-0458-9854-3681-C439AEEE6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2F127A8-E010-C410-9BE4-572F21649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3732" y="0"/>
            <a:ext cx="12192000" cy="432263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en-US" altLang="ko-KR" dirty="0"/>
              <a:t>1.4. </a:t>
            </a:r>
            <a:r>
              <a:rPr lang="ko-KR" altLang="en-US" b="1" dirty="0"/>
              <a:t>프로젝트 일정 </a:t>
            </a:r>
            <a:r>
              <a:rPr lang="en-US" altLang="ko-KR" b="1" dirty="0"/>
              <a:t>(Timeline)</a:t>
            </a:r>
            <a:endParaRPr lang="ko-KR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ECED8BDD-2B86-91F3-D6AD-883DC3398BD6}"/>
              </a:ext>
            </a:extLst>
          </p:cNvPr>
          <p:cNvSpPr txBox="1">
            <a:spLocks/>
          </p:cNvSpPr>
          <p:nvPr/>
        </p:nvSpPr>
        <p:spPr>
          <a:xfrm>
            <a:off x="0" y="3374967"/>
            <a:ext cx="12192000" cy="29427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 기술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분석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모델링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Ridge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PostgreSQL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또는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HTML/CSS,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기타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Jupyter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Notebook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AWS (배포 및 관리)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대상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:재고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및 물류 관리자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재고 최적화 및 발주 관리팀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분석팀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dirty="0"/>
          </a:p>
          <a:p>
            <a:pPr algn="l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01886-D972-C2B0-AEC0-264B0955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2263"/>
            <a:ext cx="11986953" cy="27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0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686652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dirty="0"/>
              <a:t>요구사항 명세서 </a:t>
            </a:r>
            <a:r>
              <a:rPr lang="en-US" altLang="ko-KR" dirty="0"/>
              <a:t>(Requirements Specification)</a:t>
            </a:r>
            <a:endParaRPr lang="ko" dirty="0"/>
          </a:p>
        </p:txBody>
      </p:sp>
      <p:pic>
        <p:nvPicPr>
          <p:cNvPr id="8" name="그림 개체 틀 7" descr="노란색 꽃 클로즈업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68854" y="3025834"/>
            <a:ext cx="6419088" cy="3695642"/>
          </a:xfrm>
        </p:spPr>
        <p:txBody>
          <a:bodyPr rtlCol="0">
            <a:normAutofit/>
          </a:bodyPr>
          <a:lstStyle/>
          <a:p>
            <a:pPr algn="l">
              <a:buNone/>
            </a:pPr>
            <a:r>
              <a:rPr lang="ko-KR" altLang="en-US" b="1" dirty="0"/>
              <a:t>목표</a:t>
            </a:r>
            <a:r>
              <a:rPr lang="en-US" altLang="ko-KR" b="1" dirty="0"/>
              <a:t>:</a:t>
            </a:r>
            <a:br>
              <a:rPr lang="ko-KR" altLang="en-US" dirty="0"/>
            </a:br>
            <a:r>
              <a:rPr lang="ko-KR" altLang="en-US" dirty="0"/>
              <a:t>재고 손실 예측 및 발주 최적화 시스템은 과거 판매량 및 재고 데이터를 기반으로 재고 손실을 예측하고</a:t>
            </a:r>
            <a:r>
              <a:rPr lang="en-US" altLang="ko-KR" dirty="0"/>
              <a:t>, </a:t>
            </a:r>
            <a:r>
              <a:rPr lang="ko-KR" altLang="en-US" dirty="0"/>
              <a:t>실시간으로 </a:t>
            </a:r>
            <a:r>
              <a:rPr lang="ko-KR" altLang="en-US" dirty="0" err="1"/>
              <a:t>발주량을</a:t>
            </a:r>
            <a:r>
              <a:rPr lang="ko-KR" altLang="en-US" dirty="0"/>
              <a:t> 최적화하여 효율적인 재고 관리를 제공합니다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b="1" dirty="0"/>
              <a:t>목적</a:t>
            </a:r>
            <a:r>
              <a:rPr lang="en-US" altLang="ko-KR" b="1" dirty="0"/>
              <a:t>:</a:t>
            </a:r>
            <a:br>
              <a:rPr lang="ko-KR" altLang="en-US" dirty="0"/>
            </a:br>
            <a:r>
              <a:rPr lang="ko-KR" altLang="en-US" dirty="0"/>
              <a:t>사용자에게 실시간 재고 손실 예측 정보와 최적화된 </a:t>
            </a:r>
            <a:r>
              <a:rPr lang="ko-KR" altLang="en-US" dirty="0" err="1"/>
              <a:t>발주량을</a:t>
            </a:r>
            <a:r>
              <a:rPr lang="ko-KR" altLang="en-US" dirty="0"/>
              <a:t> 제공하여</a:t>
            </a:r>
            <a:r>
              <a:rPr lang="en-US" altLang="ko-KR" dirty="0"/>
              <a:t>, </a:t>
            </a:r>
            <a:r>
              <a:rPr lang="ko-KR" altLang="en-US" dirty="0"/>
              <a:t>재고 관리 및 발주 결정을 지원하는 웹 서비스입니다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3F49-3C9F-C355-9A6F-8F6934B76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924B9C0A-BE28-64DB-7964-8E6389A70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36617"/>
            <a:ext cx="12192000" cy="4568463"/>
          </a:xfrm>
        </p:spPr>
        <p:txBody>
          <a:bodyPr>
            <a:normAutofit fontScale="92500" lnSpcReduction="20000"/>
          </a:bodyPr>
          <a:lstStyle/>
          <a:p>
            <a:pPr algn="l">
              <a:buNone/>
            </a:pPr>
            <a:r>
              <a:rPr lang="en-US" altLang="ko-KR" b="1" dirty="0"/>
              <a:t>2.1. </a:t>
            </a:r>
            <a:r>
              <a:rPr lang="ko-KR" altLang="en-US" b="1" dirty="0"/>
              <a:t>프로젝트 개요</a:t>
            </a:r>
          </a:p>
          <a:p>
            <a:pPr algn="l">
              <a:buNone/>
            </a:pPr>
            <a:r>
              <a:rPr lang="ko-KR" altLang="en-US" b="1" dirty="0"/>
              <a:t>데이터 관리</a:t>
            </a:r>
            <a:r>
              <a:rPr lang="en-US" altLang="ko-KR" b="1" dirty="0"/>
              <a:t>:</a:t>
            </a:r>
            <a:endParaRPr lang="ko-KR" alt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/>
              <a:t>월별 판매량 및 재고 손실 데이터를 </a:t>
            </a:r>
            <a:r>
              <a:rPr lang="en-US" altLang="ko-KR" dirty="0"/>
              <a:t>CSV</a:t>
            </a:r>
            <a:r>
              <a:rPr lang="ko-KR" altLang="en-US" dirty="0"/>
              <a:t>로 업로드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 err="1"/>
              <a:t>업로드된</a:t>
            </a:r>
            <a:r>
              <a:rPr lang="ko-KR" altLang="en-US" dirty="0"/>
              <a:t> 데이터를 처리하고 예측 모델에 맞게 </a:t>
            </a:r>
            <a:r>
              <a:rPr lang="ko-KR" altLang="en-US" dirty="0" err="1"/>
              <a:t>전처리</a:t>
            </a:r>
            <a:endParaRPr lang="ko-KR" alt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/>
              <a:t>외부 </a:t>
            </a:r>
            <a:r>
              <a:rPr lang="en-US" altLang="ko-KR" dirty="0"/>
              <a:t>API </a:t>
            </a:r>
            <a:r>
              <a:rPr lang="ko-KR" altLang="en-US" dirty="0"/>
              <a:t>연동을 통해 실시간 재고 및 판매 데이터 제공</a:t>
            </a:r>
          </a:p>
          <a:p>
            <a:pPr algn="l">
              <a:buNone/>
            </a:pPr>
            <a:r>
              <a:rPr lang="ko-KR" altLang="en-US" b="1" dirty="0"/>
              <a:t>모델 학습</a:t>
            </a:r>
            <a:r>
              <a:rPr lang="en-US" altLang="ko-KR" b="1" dirty="0"/>
              <a:t>:</a:t>
            </a:r>
            <a:endParaRPr lang="ko-KR" alt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/>
              <a:t>재고 손실 예측 모델은 과거 판매량 및 재고 데이터를 기반으로 학습하고 </a:t>
            </a:r>
            <a:r>
              <a:rPr lang="ko-KR" altLang="en-US" dirty="0" err="1"/>
              <a:t>예측값을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/>
              <a:t>예측 실행 후</a:t>
            </a:r>
            <a:r>
              <a:rPr lang="en-US" altLang="ko-KR" dirty="0"/>
              <a:t>, </a:t>
            </a:r>
            <a:r>
              <a:rPr lang="ko-KR" altLang="en-US" dirty="0"/>
              <a:t>신뢰도 및 오차 범위도 함께 제공</a:t>
            </a:r>
          </a:p>
          <a:p>
            <a:pPr algn="l">
              <a:buNone/>
            </a:pPr>
            <a:r>
              <a:rPr lang="ko-KR" altLang="en-US" b="1" dirty="0"/>
              <a:t>사용자 인터페이스</a:t>
            </a:r>
            <a:r>
              <a:rPr lang="en-US" altLang="ko-KR" b="1" dirty="0"/>
              <a:t>:</a:t>
            </a:r>
            <a:endParaRPr lang="ko-KR" alt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/>
              <a:t>대시보드를 통해 예측 결과 및 재고 손실</a:t>
            </a:r>
            <a:r>
              <a:rPr lang="en-US" altLang="ko-KR" dirty="0"/>
              <a:t>, </a:t>
            </a:r>
            <a:r>
              <a:rPr lang="ko-KR" altLang="en-US" dirty="0"/>
              <a:t>발주 최적화를 실시간으로 시각화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/>
              <a:t>제품별 재고 및 판매량 데이터를 검색 및 필터링할 수 있는 기능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/>
              <a:t>재고 손실 예측 결과에 따라 알림 및 이메일 전송 기능 제공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EF39C5-4247-5AF1-B5EA-B1EB403E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BC6A54-DB04-F17D-DD89-0ACD026551E6}"/>
              </a:ext>
            </a:extLst>
          </p:cNvPr>
          <p:cNvSpPr txBox="1">
            <a:spLocks/>
          </p:cNvSpPr>
          <p:nvPr/>
        </p:nvSpPr>
        <p:spPr>
          <a:xfrm>
            <a:off x="0" y="252920"/>
            <a:ext cx="11484864" cy="1542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주요 기능 및 비즈니스 로직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170076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42D0F-1640-6C69-2712-014A9F494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9BF85D85-B366-E20A-53D3-0C982D09A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89215"/>
            <a:ext cx="12192000" cy="5615865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en-US" altLang="ko-KR" b="1" dirty="0"/>
              <a:t>2.3. </a:t>
            </a:r>
            <a:r>
              <a:rPr lang="ko-KR" altLang="en-US" b="1" dirty="0"/>
              <a:t>사용자 요구사항 </a:t>
            </a:r>
            <a:r>
              <a:rPr lang="en-US" altLang="ko-KR" b="1" dirty="0"/>
              <a:t>(Functional / Non-functional requirements)</a:t>
            </a:r>
          </a:p>
          <a:p>
            <a:pPr algn="l">
              <a:buNone/>
            </a:pPr>
            <a:r>
              <a:rPr lang="en-US" altLang="ko-KR" b="1" dirty="0"/>
              <a:t>Functional Requirements: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실시간 재고 손실 예측</a:t>
            </a:r>
            <a:br>
              <a:rPr lang="ko-KR" altLang="en-US" dirty="0"/>
            </a:br>
            <a:r>
              <a:rPr lang="ko-KR" altLang="en-US" dirty="0"/>
              <a:t>과거 데이터를 기반으로 월별 재고 손실 예측 결과를 실시간으로 제공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 err="1"/>
              <a:t>발주량</a:t>
            </a:r>
            <a:r>
              <a:rPr lang="ko-KR" altLang="en-US" b="1" dirty="0"/>
              <a:t> 최적화 분석</a:t>
            </a:r>
            <a:br>
              <a:rPr lang="ko-KR" altLang="en-US" dirty="0"/>
            </a:br>
            <a:r>
              <a:rPr lang="ko-KR" altLang="en-US" dirty="0"/>
              <a:t>예측된 재고 손실 및 판매량 정보를 바탕으로 </a:t>
            </a:r>
            <a:r>
              <a:rPr lang="ko-KR" altLang="en-US" dirty="0" err="1"/>
              <a:t>발주량을</a:t>
            </a:r>
            <a:r>
              <a:rPr lang="ko-KR" altLang="en-US" dirty="0"/>
              <a:t> 최적화하고 결과를 제공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월별 판매량 및 재고 손실 비율 제공</a:t>
            </a:r>
            <a:br>
              <a:rPr lang="ko-KR" altLang="en-US" dirty="0"/>
            </a:br>
            <a:r>
              <a:rPr lang="ko-KR" altLang="en-US" dirty="0"/>
              <a:t>각 제품별 월별 판매량 및 재고 손실 비율을 계산하여 보여줌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회원 가입</a:t>
            </a:r>
            <a:r>
              <a:rPr lang="en-US" altLang="ko-KR" b="1" dirty="0"/>
              <a:t>,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프로필 관리</a:t>
            </a:r>
            <a:br>
              <a:rPr lang="ko-KR" altLang="en-US" dirty="0"/>
            </a:br>
            <a:r>
              <a:rPr lang="ko-KR" altLang="en-US" dirty="0"/>
              <a:t>사용자가 시스템에 로그인하고</a:t>
            </a:r>
            <a:r>
              <a:rPr lang="en-US" altLang="ko-KR" dirty="0"/>
              <a:t>, </a:t>
            </a:r>
            <a:r>
              <a:rPr lang="ko-KR" altLang="en-US" dirty="0"/>
              <a:t>자신의 예측 결과 및 분석 데이터를 조회할 수 있도록 회원 기능 제공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예측 신뢰도 및 정확도 표시</a:t>
            </a:r>
            <a:br>
              <a:rPr lang="ko-KR" altLang="en-US" dirty="0"/>
            </a:br>
            <a:r>
              <a:rPr lang="ko-KR" altLang="en-US" dirty="0"/>
              <a:t>예측된 결과의 신뢰도 및 오차 범위도 함께 제공하여 사용자에게 정확한 예측 정보를 제공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4C0EA3-C8B5-82D5-FB15-F50FD2BD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826C-4EDB-4682-B0FC-EF49D6B1BE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254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>
            <a:extLst>
              <a:ext uri="{FF2B5EF4-FFF2-40B4-BE49-F238E27FC236}">
                <a16:creationId xmlns:a16="http://schemas.microsoft.com/office/drawing/2014/main" id="{F70EAC8A-1F2C-73D0-0DAD-D279D45FE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2633"/>
            <a:ext cx="12192000" cy="6322447"/>
          </a:xfrm>
        </p:spPr>
        <p:txBody>
          <a:bodyPr>
            <a:normAutofit lnSpcReduction="10000"/>
          </a:bodyPr>
          <a:lstStyle/>
          <a:p>
            <a:pPr algn="l">
              <a:buNone/>
            </a:pPr>
            <a:r>
              <a:rPr lang="en-US" altLang="ko-KR" b="1" dirty="0"/>
              <a:t>Non-functional Requirements: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응답 속도</a:t>
            </a:r>
            <a:br>
              <a:rPr lang="ko-KR" altLang="en-US" dirty="0"/>
            </a:br>
            <a:r>
              <a:rPr lang="ko-KR" altLang="en-US" dirty="0"/>
              <a:t>시스템은 예측 결과를 </a:t>
            </a:r>
            <a:r>
              <a:rPr lang="en-US" altLang="ko-KR" dirty="0"/>
              <a:t>5</a:t>
            </a:r>
            <a:r>
              <a:rPr lang="ko-KR" altLang="en-US" dirty="0"/>
              <a:t>초 이내에 제공해야 하며</a:t>
            </a:r>
            <a:r>
              <a:rPr lang="en-US" altLang="ko-KR" dirty="0"/>
              <a:t>, </a:t>
            </a:r>
            <a:r>
              <a:rPr lang="ko-KR" altLang="en-US" dirty="0"/>
              <a:t>실시간 분석을 지원해야 함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데이터 보안</a:t>
            </a:r>
            <a:br>
              <a:rPr lang="ko-KR" altLang="en-US" dirty="0"/>
            </a:br>
            <a:r>
              <a:rPr lang="ko-KR" altLang="en-US" dirty="0"/>
              <a:t>모든 데이터는 암호화하여 안전하게 처리되며</a:t>
            </a:r>
            <a:r>
              <a:rPr lang="en-US" altLang="ko-KR" dirty="0"/>
              <a:t>, </a:t>
            </a:r>
            <a:r>
              <a:rPr lang="ko-KR" altLang="en-US" dirty="0"/>
              <a:t>사용자 데이터의 보안을 보장함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호환성</a:t>
            </a:r>
            <a:br>
              <a:rPr lang="ko-KR" altLang="en-US" dirty="0"/>
            </a:br>
            <a:r>
              <a:rPr lang="ko-KR" altLang="en-US" dirty="0"/>
              <a:t>웹 애플리케이션은 다양한 웹 브라우저 및 모바일 환경에서 정상적으로 작동해야 하며</a:t>
            </a:r>
            <a:r>
              <a:rPr lang="en-US" altLang="ko-KR" dirty="0"/>
              <a:t>, </a:t>
            </a:r>
            <a:r>
              <a:rPr lang="ko-KR" altLang="en-US" dirty="0"/>
              <a:t>사용자 경험을 최적화해야 함</a:t>
            </a:r>
            <a:r>
              <a:rPr lang="en-US" altLang="ko-KR" dirty="0"/>
              <a:t>.</a:t>
            </a:r>
          </a:p>
          <a:p>
            <a:pPr algn="l">
              <a:buNone/>
            </a:pPr>
            <a:r>
              <a:rPr lang="en-US" altLang="ko-KR" b="1" dirty="0"/>
              <a:t>2.4. </a:t>
            </a:r>
            <a:r>
              <a:rPr lang="ko-KR" altLang="en-US" b="1" dirty="0"/>
              <a:t>시스템 아키텍처 개요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 err="1"/>
              <a:t>프론트엔드</a:t>
            </a:r>
            <a:br>
              <a:rPr lang="ko-KR" altLang="en-US" dirty="0"/>
            </a:br>
            <a:r>
              <a:rPr lang="ko-KR" altLang="en-US" dirty="0"/>
              <a:t>사용자의 요청을 처리하고</a:t>
            </a:r>
            <a:r>
              <a:rPr lang="en-US" altLang="ko-KR" dirty="0"/>
              <a:t>, </a:t>
            </a:r>
            <a:r>
              <a:rPr lang="ko-KR" altLang="en-US" dirty="0"/>
              <a:t>예측 결과 및 분석 정보를 </a:t>
            </a:r>
            <a:r>
              <a:rPr lang="ko-KR" altLang="en-US" dirty="0" err="1"/>
              <a:t>시각화하여</a:t>
            </a:r>
            <a:r>
              <a:rPr lang="ko-KR" altLang="en-US" dirty="0"/>
              <a:t> 사용자에게 제공</a:t>
            </a:r>
            <a:r>
              <a:rPr lang="en-US" altLang="ko-KR" dirty="0"/>
              <a:t>. HTML, CSS, JavaScript </a:t>
            </a:r>
            <a:r>
              <a:rPr lang="ko-KR" altLang="en-US" dirty="0"/>
              <a:t>등을 사용하여 대시보드 및 사용자 인터페이스를 구현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 err="1"/>
              <a:t>백엔드</a:t>
            </a:r>
            <a:br>
              <a:rPr lang="ko-KR" altLang="en-US" dirty="0"/>
            </a:br>
            <a:r>
              <a:rPr lang="en-US" altLang="ko-KR" dirty="0"/>
              <a:t>Django </a:t>
            </a:r>
            <a:r>
              <a:rPr lang="ko-KR" altLang="en-US" dirty="0"/>
              <a:t>서버가 사용자 요청을 처리하고</a:t>
            </a:r>
            <a:r>
              <a:rPr lang="en-US" altLang="ko-KR" dirty="0"/>
              <a:t>, </a:t>
            </a:r>
            <a:r>
              <a:rPr lang="ko-KR" altLang="en-US" dirty="0"/>
              <a:t>데이터 분석 및 예측 모델을 학습하여 예측 결과를 반환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외부 </a:t>
            </a:r>
            <a:r>
              <a:rPr lang="en-US" altLang="ko-KR" dirty="0"/>
              <a:t>API</a:t>
            </a:r>
            <a:r>
              <a:rPr lang="ko-KR" altLang="en-US" dirty="0"/>
              <a:t>와 연동하여 실시간 데이터 처리 기능을 제공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dirty="0"/>
              <a:t>데이터베이스</a:t>
            </a:r>
            <a:br>
              <a:rPr lang="ko-KR" altLang="en-US" dirty="0"/>
            </a:br>
            <a:r>
              <a:rPr lang="en-US" altLang="ko-KR" dirty="0"/>
              <a:t>PostgreSQL </a:t>
            </a:r>
            <a:r>
              <a:rPr lang="ko-KR" altLang="en-US" dirty="0"/>
              <a:t>또는 </a:t>
            </a:r>
            <a:r>
              <a:rPr lang="en-US" altLang="ko-KR" dirty="0"/>
              <a:t>MySQL</a:t>
            </a:r>
            <a:r>
              <a:rPr lang="ko-KR" altLang="en-US" dirty="0"/>
              <a:t>을 사용하여 사용자 정보</a:t>
            </a:r>
            <a:r>
              <a:rPr lang="en-US" altLang="ko-KR" dirty="0"/>
              <a:t>, </a:t>
            </a:r>
            <a:r>
              <a:rPr lang="ko-KR" altLang="en-US" dirty="0"/>
              <a:t>재고 손실 데이터</a:t>
            </a:r>
            <a:r>
              <a:rPr lang="en-US" altLang="ko-KR" dirty="0"/>
              <a:t>, </a:t>
            </a:r>
            <a:r>
              <a:rPr lang="ko-KR" altLang="en-US" dirty="0"/>
              <a:t>판매량 데이터 등을 저장</a:t>
            </a:r>
            <a:r>
              <a:rPr lang="en-US" altLang="ko-KR" dirty="0"/>
              <a:t>. </a:t>
            </a:r>
            <a:r>
              <a:rPr lang="ko-KR" altLang="en-US" dirty="0"/>
              <a:t>이를 통해 데이터를 효율적으로 관리하고 분석에 필요한 정보를 제공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975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6" y="74815"/>
            <a:ext cx="7489768" cy="1461377"/>
          </a:xfrm>
          <a:noFill/>
        </p:spPr>
        <p:txBody>
          <a:bodyPr rtlCol="0">
            <a:normAutofit/>
          </a:bodyPr>
          <a:lstStyle/>
          <a:p>
            <a:pPr algn="l"/>
            <a:r>
              <a:rPr lang="en-US" altLang="ko-KR" dirty="0"/>
              <a:t>3. </a:t>
            </a:r>
            <a:r>
              <a:rPr lang="ko-KR" altLang="en-US" dirty="0"/>
              <a:t>화면설계서 </a:t>
            </a:r>
            <a:r>
              <a:rPr lang="en-US" altLang="ko-KR" dirty="0"/>
              <a:t>(UI/UX </a:t>
            </a:r>
            <a:r>
              <a:rPr lang="ko-KR" altLang="en-US" dirty="0"/>
              <a:t>디자인 개요</a:t>
            </a:r>
            <a:r>
              <a:rPr lang="en-US" altLang="ko-KR" dirty="0"/>
              <a:t>) </a:t>
            </a:r>
            <a:r>
              <a:rPr lang="ko-KR" altLang="en-US" dirty="0"/>
              <a:t>및 기능명세서</a:t>
            </a:r>
            <a:endParaRPr lang="ko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316" y="3549535"/>
            <a:ext cx="7489768" cy="3308465"/>
          </a:xfrm>
          <a:noFill/>
        </p:spPr>
        <p:txBody>
          <a:bodyPr rtlCol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500" b="1" dirty="0"/>
              <a:t>메인 대시보드</a:t>
            </a:r>
            <a:r>
              <a:rPr lang="en-US" altLang="ko-KR" sz="2500" b="1" dirty="0"/>
              <a:t>:</a:t>
            </a:r>
            <a:br>
              <a:rPr lang="ko-KR" altLang="en-US" sz="2500" dirty="0"/>
            </a:br>
            <a:r>
              <a:rPr lang="ko-KR" altLang="en-US" sz="2500" dirty="0"/>
              <a:t>사용자가 재고 손실 예측 결과와 판매량 분석</a:t>
            </a:r>
            <a:r>
              <a:rPr lang="en-US" altLang="ko-KR" sz="2500" dirty="0"/>
              <a:t>, </a:t>
            </a:r>
            <a:r>
              <a:rPr lang="ko-KR" altLang="en-US" sz="2500" dirty="0"/>
              <a:t>최적 </a:t>
            </a:r>
            <a:r>
              <a:rPr lang="ko-KR" altLang="en-US" sz="2500" dirty="0" err="1"/>
              <a:t>발주량</a:t>
            </a:r>
            <a:r>
              <a:rPr lang="ko-KR" altLang="en-US" sz="2500" dirty="0"/>
              <a:t> 등을 확인할 수 있는 화면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500" b="1" dirty="0"/>
              <a:t>데이터 업로드 페이지</a:t>
            </a:r>
            <a:r>
              <a:rPr lang="en-US" altLang="ko-KR" sz="2500" b="1" dirty="0"/>
              <a:t>:</a:t>
            </a:r>
            <a:br>
              <a:rPr lang="ko-KR" altLang="en-US" sz="2500" dirty="0"/>
            </a:br>
            <a:r>
              <a:rPr lang="en-US" altLang="ko-KR" sz="2500" dirty="0"/>
              <a:t>CSV </a:t>
            </a:r>
            <a:r>
              <a:rPr lang="ko-KR" altLang="en-US" sz="2500" dirty="0"/>
              <a:t>파일로 데이터를 업로드하고 </a:t>
            </a:r>
            <a:r>
              <a:rPr lang="ko-KR" altLang="en-US" sz="2500" dirty="0" err="1"/>
              <a:t>전처리할</a:t>
            </a:r>
            <a:r>
              <a:rPr lang="ko-KR" altLang="en-US" sz="2500" dirty="0"/>
              <a:t> 수 있는 페이지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500" b="1" dirty="0"/>
              <a:t>모델 설정 페이지</a:t>
            </a:r>
            <a:r>
              <a:rPr lang="en-US" altLang="ko-KR" sz="2500" b="1" dirty="0"/>
              <a:t>:</a:t>
            </a:r>
            <a:br>
              <a:rPr lang="ko-KR" altLang="en-US" sz="2500" dirty="0"/>
            </a:br>
            <a:r>
              <a:rPr lang="ko-KR" altLang="en-US" sz="2500" dirty="0"/>
              <a:t>예측 모델을 설정하고 실행하여 결과를 확인할 수 있는 페이지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500" b="1" dirty="0"/>
              <a:t>사용자 관리 페이지</a:t>
            </a:r>
            <a:r>
              <a:rPr lang="en-US" altLang="ko-KR" sz="2500" b="1" dirty="0"/>
              <a:t>:</a:t>
            </a:r>
            <a:br>
              <a:rPr lang="ko-KR" altLang="en-US" sz="2500" dirty="0"/>
            </a:br>
            <a:r>
              <a:rPr lang="ko-KR" altLang="en-US" sz="2500" dirty="0"/>
              <a:t>로그인</a:t>
            </a:r>
            <a:r>
              <a:rPr lang="en-US" altLang="ko-KR" sz="2500" dirty="0"/>
              <a:t>, </a:t>
            </a:r>
            <a:r>
              <a:rPr lang="ko-KR" altLang="en-US" sz="2500" dirty="0"/>
              <a:t>회원가입</a:t>
            </a:r>
            <a:r>
              <a:rPr lang="en-US" altLang="ko-KR" sz="2500" dirty="0"/>
              <a:t>, </a:t>
            </a:r>
            <a:r>
              <a:rPr lang="ko-KR" altLang="en-US" sz="2500" dirty="0"/>
              <a:t>프로필 수정 등을 관리할 수 있는 페이지</a:t>
            </a:r>
          </a:p>
        </p:txBody>
      </p:sp>
      <p:pic>
        <p:nvPicPr>
          <p:cNvPr id="9" name="그림 개체 틀 5" descr="주황색 꽃들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theme/theme1.xml><?xml version="1.0" encoding="utf-8"?>
<a:theme xmlns:a="http://schemas.openxmlformats.org/drawingml/2006/main" name="사용자 지정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410444_Win32" id="{34DEFA57-BE01-41D1-8D04-06181E608829}" vid="{17C47AF8-AF87-4801-95A4-F74EC5AABFD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{6A5B5888-4807-438E-A732-3F5ADEF711E9}tf56410444_win32</Template>
  <TotalTime>167</TotalTime>
  <Words>1937</Words>
  <Application>Microsoft Office PowerPoint</Application>
  <PresentationFormat>와이드스크린</PresentationFormat>
  <Paragraphs>235</Paragraphs>
  <Slides>23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HY견고딕</vt:lpstr>
      <vt:lpstr>맑은 고딕</vt:lpstr>
      <vt:lpstr>맑은 고딕</vt:lpstr>
      <vt:lpstr>휴먼둥근헤드라인</vt:lpstr>
      <vt:lpstr>Arial</vt:lpstr>
      <vt:lpstr>Calibri</vt:lpstr>
      <vt:lpstr>Gill Sans Nova Light</vt:lpstr>
      <vt:lpstr>Wingdings</vt:lpstr>
      <vt:lpstr>사용자 지정</vt:lpstr>
      <vt:lpstr>  월별 판매량 및 재고  손실 예측 분석  프로젝트 기획안  (기간: 2025년 3월 17일 ~ 3월 21일)</vt:lpstr>
      <vt:lpstr>PowerPoint 프레젠테이션</vt:lpstr>
      <vt:lpstr>PowerPoint 프레젠테이션</vt:lpstr>
      <vt:lpstr>PowerPoint 프레젠테이션</vt:lpstr>
      <vt:lpstr>요구사항 명세서 (Requirements Specification)</vt:lpstr>
      <vt:lpstr>PowerPoint 프레젠테이션</vt:lpstr>
      <vt:lpstr>PowerPoint 프레젠테이션</vt:lpstr>
      <vt:lpstr>PowerPoint 프레젠테이션</vt:lpstr>
      <vt:lpstr>3. 화면설계서 (UI/UX 디자인 개요) 및 기능명세서</vt:lpstr>
      <vt:lpstr>PowerPoint 프레젠테이션</vt:lpstr>
      <vt:lpstr>PowerPoint 프레젠테이션</vt:lpstr>
      <vt:lpstr>4. 데이터베이스 설계 문서 (Database Schema Design)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33</cp:revision>
  <dcterms:created xsi:type="dcterms:W3CDTF">2025-03-17T05:57:13Z</dcterms:created>
  <dcterms:modified xsi:type="dcterms:W3CDTF">2025-03-25T03:20:43Z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